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3" r:id="rId2"/>
    <p:sldId id="261" r:id="rId3"/>
    <p:sldId id="260" r:id="rId4"/>
    <p:sldId id="262" r:id="rId5"/>
    <p:sldId id="266" r:id="rId6"/>
    <p:sldId id="332" r:id="rId7"/>
    <p:sldId id="281" r:id="rId8"/>
    <p:sldId id="271" r:id="rId9"/>
    <p:sldId id="275" r:id="rId10"/>
    <p:sldId id="323" r:id="rId11"/>
    <p:sldId id="322" r:id="rId12"/>
    <p:sldId id="324" r:id="rId13"/>
    <p:sldId id="325" r:id="rId14"/>
    <p:sldId id="326" r:id="rId15"/>
    <p:sldId id="327" r:id="rId16"/>
    <p:sldId id="328" r:id="rId17"/>
    <p:sldId id="329" r:id="rId18"/>
    <p:sldId id="330" r:id="rId19"/>
    <p:sldId id="282" r:id="rId20"/>
    <p:sldId id="315" r:id="rId21"/>
    <p:sldId id="264" r:id="rId22"/>
    <p:sldId id="316" r:id="rId23"/>
    <p:sldId id="319" r:id="rId24"/>
    <p:sldId id="270" r:id="rId25"/>
    <p:sldId id="278" r:id="rId26"/>
    <p:sldId id="317" r:id="rId27"/>
    <p:sldId id="333" r:id="rId28"/>
    <p:sldId id="284"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438" userDrawn="1">
          <p15:clr>
            <a:srgbClr val="A4A3A4"/>
          </p15:clr>
        </p15:guide>
        <p15:guide id="3" pos="733" userDrawn="1">
          <p15:clr>
            <a:srgbClr val="A4A3A4"/>
          </p15:clr>
        </p15:guide>
        <p15:guide id="4" pos="7219" userDrawn="1">
          <p15:clr>
            <a:srgbClr val="A4A3A4"/>
          </p15:clr>
        </p15:guide>
        <p15:guide id="5"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E7DD"/>
    <a:srgbClr val="136F5B"/>
    <a:srgbClr val="D6F5ED"/>
    <a:srgbClr val="C8E5DD"/>
    <a:srgbClr val="D2F5ED"/>
    <a:srgbClr val="C9EDE5"/>
    <a:srgbClr val="FFFFFF"/>
    <a:srgbClr val="CCF4EB"/>
    <a:srgbClr val="D5F5E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44" autoAdjust="0"/>
  </p:normalViewPr>
  <p:slideViewPr>
    <p:cSldViewPr snapToGrid="0" showGuides="1">
      <p:cViewPr varScale="1">
        <p:scale>
          <a:sx n="92" d="100"/>
          <a:sy n="92" d="100"/>
        </p:scale>
        <p:origin x="66" y="33"/>
      </p:cViewPr>
      <p:guideLst>
        <p:guide orient="horz" pos="2228"/>
        <p:guide pos="438"/>
        <p:guide pos="733"/>
        <p:guide pos="7219"/>
        <p:guide pos="3817"/>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48" d="100"/>
          <a:sy n="48" d="100"/>
        </p:scale>
        <p:origin x="1896" y="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66CF6E-A4D8-4939-863C-F6FF37986244}" type="datetimeFigureOut">
              <a:rPr lang="zh-CN" altLang="en-US" smtClean="0"/>
              <a:t>2025/4/10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8E0DA-052A-4D8F-B29E-463EF12B1336}" type="slidenum">
              <a:rPr lang="zh-CN" altLang="en-US" smtClean="0"/>
              <a:t>‹#›</a:t>
            </a:fld>
            <a:endParaRPr lang="zh-CN" altLang="en-US"/>
          </a:p>
        </p:txBody>
      </p:sp>
    </p:spTree>
    <p:extLst>
      <p:ext uri="{BB962C8B-B14F-4D97-AF65-F5344CB8AC3E}">
        <p14:creationId xmlns:p14="http://schemas.microsoft.com/office/powerpoint/2010/main" val="2424579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28E0DA-052A-4D8F-B29E-463EF12B1336}" type="slidenum">
              <a:rPr lang="zh-CN" altLang="en-US" smtClean="0"/>
              <a:t>11</a:t>
            </a:fld>
            <a:endParaRPr lang="zh-CN" altLang="en-US"/>
          </a:p>
        </p:txBody>
      </p:sp>
    </p:spTree>
    <p:extLst>
      <p:ext uri="{BB962C8B-B14F-4D97-AF65-F5344CB8AC3E}">
        <p14:creationId xmlns:p14="http://schemas.microsoft.com/office/powerpoint/2010/main" val="1991794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40FA4-C762-9464-801A-F4CFE00039E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96F6F2-75CC-F500-F265-593F4C7D592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38909F-C383-140A-2B7F-D71A5C2DF64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C269EFA-F815-8481-937B-6FD2163ADCF3}"/>
              </a:ext>
            </a:extLst>
          </p:cNvPr>
          <p:cNvSpPr>
            <a:spLocks noGrp="1"/>
          </p:cNvSpPr>
          <p:nvPr>
            <p:ph type="sldNum" sz="quarter" idx="5"/>
          </p:nvPr>
        </p:nvSpPr>
        <p:spPr/>
        <p:txBody>
          <a:bodyPr/>
          <a:lstStyle/>
          <a:p>
            <a:fld id="{C128E0DA-052A-4D8F-B29E-463EF12B1336}" type="slidenum">
              <a:rPr lang="zh-CN" altLang="en-US" smtClean="0"/>
              <a:t>12</a:t>
            </a:fld>
            <a:endParaRPr lang="zh-CN" altLang="en-US"/>
          </a:p>
        </p:txBody>
      </p:sp>
    </p:spTree>
    <p:extLst>
      <p:ext uri="{BB962C8B-B14F-4D97-AF65-F5344CB8AC3E}">
        <p14:creationId xmlns:p14="http://schemas.microsoft.com/office/powerpoint/2010/main" val="3573921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5ED34-19FF-54C1-6C97-C21091AB3F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0FF16E4-9805-D852-F368-B8617DF3611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8D7889B-568E-2A82-557D-83501EE4174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62F7DE5-4587-9B24-061A-2AFF34A95FDC}"/>
              </a:ext>
            </a:extLst>
          </p:cNvPr>
          <p:cNvSpPr>
            <a:spLocks noGrp="1"/>
          </p:cNvSpPr>
          <p:nvPr>
            <p:ph type="sldNum" sz="quarter" idx="5"/>
          </p:nvPr>
        </p:nvSpPr>
        <p:spPr/>
        <p:txBody>
          <a:bodyPr/>
          <a:lstStyle/>
          <a:p>
            <a:fld id="{C128E0DA-052A-4D8F-B29E-463EF12B1336}" type="slidenum">
              <a:rPr lang="zh-CN" altLang="en-US" smtClean="0"/>
              <a:t>13</a:t>
            </a:fld>
            <a:endParaRPr lang="zh-CN" altLang="en-US"/>
          </a:p>
        </p:txBody>
      </p:sp>
    </p:spTree>
    <p:extLst>
      <p:ext uri="{BB962C8B-B14F-4D97-AF65-F5344CB8AC3E}">
        <p14:creationId xmlns:p14="http://schemas.microsoft.com/office/powerpoint/2010/main" val="235905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3FAAD-A2FD-43BA-80B9-0A736D3BA50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C2482A3-F583-D5C8-33DA-956650ED66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FB02A2A-9B80-AC0A-BE26-BB94219C86B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1C49D4A-73EE-CFEC-343D-037E4CABD381}"/>
              </a:ext>
            </a:extLst>
          </p:cNvPr>
          <p:cNvSpPr>
            <a:spLocks noGrp="1"/>
          </p:cNvSpPr>
          <p:nvPr>
            <p:ph type="sldNum" sz="quarter" idx="5"/>
          </p:nvPr>
        </p:nvSpPr>
        <p:spPr/>
        <p:txBody>
          <a:bodyPr/>
          <a:lstStyle/>
          <a:p>
            <a:fld id="{C128E0DA-052A-4D8F-B29E-463EF12B1336}" type="slidenum">
              <a:rPr lang="zh-CN" altLang="en-US" smtClean="0"/>
              <a:t>14</a:t>
            </a:fld>
            <a:endParaRPr lang="zh-CN" altLang="en-US"/>
          </a:p>
        </p:txBody>
      </p:sp>
    </p:spTree>
    <p:extLst>
      <p:ext uri="{BB962C8B-B14F-4D97-AF65-F5344CB8AC3E}">
        <p14:creationId xmlns:p14="http://schemas.microsoft.com/office/powerpoint/2010/main" val="1238183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9714F-20EE-387C-9B52-639E7EDA1D5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DC47BB6-08A4-BCF6-1F65-618564EC5F8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E20B2A-E5E5-CD10-A92F-C5B089AA7FC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83B5967-93BE-BB99-393B-5274221A9440}"/>
              </a:ext>
            </a:extLst>
          </p:cNvPr>
          <p:cNvSpPr>
            <a:spLocks noGrp="1"/>
          </p:cNvSpPr>
          <p:nvPr>
            <p:ph type="sldNum" sz="quarter" idx="5"/>
          </p:nvPr>
        </p:nvSpPr>
        <p:spPr/>
        <p:txBody>
          <a:bodyPr/>
          <a:lstStyle/>
          <a:p>
            <a:fld id="{C128E0DA-052A-4D8F-B29E-463EF12B1336}" type="slidenum">
              <a:rPr lang="zh-CN" altLang="en-US" smtClean="0"/>
              <a:t>15</a:t>
            </a:fld>
            <a:endParaRPr lang="zh-CN" altLang="en-US"/>
          </a:p>
        </p:txBody>
      </p:sp>
    </p:spTree>
    <p:extLst>
      <p:ext uri="{BB962C8B-B14F-4D97-AF65-F5344CB8AC3E}">
        <p14:creationId xmlns:p14="http://schemas.microsoft.com/office/powerpoint/2010/main" val="964824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66D0D-1FD2-DBA5-1B21-3D728C5146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0C8EA8-B474-9A12-534A-463A3F9E2A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65669F5-2834-DF51-8282-24473F0C2C0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FDF0D1C-807E-0CCB-27F8-7CA7A64CB8CB}"/>
              </a:ext>
            </a:extLst>
          </p:cNvPr>
          <p:cNvSpPr>
            <a:spLocks noGrp="1"/>
          </p:cNvSpPr>
          <p:nvPr>
            <p:ph type="sldNum" sz="quarter" idx="5"/>
          </p:nvPr>
        </p:nvSpPr>
        <p:spPr/>
        <p:txBody>
          <a:bodyPr/>
          <a:lstStyle/>
          <a:p>
            <a:fld id="{C128E0DA-052A-4D8F-B29E-463EF12B1336}" type="slidenum">
              <a:rPr lang="zh-CN" altLang="en-US" smtClean="0"/>
              <a:t>16</a:t>
            </a:fld>
            <a:endParaRPr lang="zh-CN" altLang="en-US"/>
          </a:p>
        </p:txBody>
      </p:sp>
    </p:spTree>
    <p:extLst>
      <p:ext uri="{BB962C8B-B14F-4D97-AF65-F5344CB8AC3E}">
        <p14:creationId xmlns:p14="http://schemas.microsoft.com/office/powerpoint/2010/main" val="631392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FBBCF-F0A0-033E-ED12-4B2F29DCC4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B7DE21-A5B0-E5DB-768B-667D67CA9E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11AFB5-BBE2-9FA7-47C4-53EB87F7EEC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3CB6E21-2B5F-E4B9-0072-94454FDCE4D9}"/>
              </a:ext>
            </a:extLst>
          </p:cNvPr>
          <p:cNvSpPr>
            <a:spLocks noGrp="1"/>
          </p:cNvSpPr>
          <p:nvPr>
            <p:ph type="sldNum" sz="quarter" idx="5"/>
          </p:nvPr>
        </p:nvSpPr>
        <p:spPr/>
        <p:txBody>
          <a:bodyPr/>
          <a:lstStyle/>
          <a:p>
            <a:fld id="{C128E0DA-052A-4D8F-B29E-463EF12B1336}" type="slidenum">
              <a:rPr lang="zh-CN" altLang="en-US" smtClean="0"/>
              <a:t>17</a:t>
            </a:fld>
            <a:endParaRPr lang="zh-CN" altLang="en-US"/>
          </a:p>
        </p:txBody>
      </p:sp>
    </p:spTree>
    <p:extLst>
      <p:ext uri="{BB962C8B-B14F-4D97-AF65-F5344CB8AC3E}">
        <p14:creationId xmlns:p14="http://schemas.microsoft.com/office/powerpoint/2010/main" val="269185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A3D5D-AE66-3E7A-ABE5-01B00F4D3A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7443976-4262-F44E-BB70-36400B96B5E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F91D4D-6D52-B66D-3908-E2C6511255F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723DDF7-48F5-7BB4-3C7D-6DEF4CFC0BF4}"/>
              </a:ext>
            </a:extLst>
          </p:cNvPr>
          <p:cNvSpPr>
            <a:spLocks noGrp="1"/>
          </p:cNvSpPr>
          <p:nvPr>
            <p:ph type="sldNum" sz="quarter" idx="5"/>
          </p:nvPr>
        </p:nvSpPr>
        <p:spPr/>
        <p:txBody>
          <a:bodyPr/>
          <a:lstStyle/>
          <a:p>
            <a:fld id="{C128E0DA-052A-4D8F-B29E-463EF12B1336}" type="slidenum">
              <a:rPr lang="zh-CN" altLang="en-US" smtClean="0"/>
              <a:t>18</a:t>
            </a:fld>
            <a:endParaRPr lang="zh-CN" altLang="en-US"/>
          </a:p>
        </p:txBody>
      </p:sp>
    </p:spTree>
    <p:extLst>
      <p:ext uri="{BB962C8B-B14F-4D97-AF65-F5344CB8AC3E}">
        <p14:creationId xmlns:p14="http://schemas.microsoft.com/office/powerpoint/2010/main" val="2313574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128E0DA-052A-4D8F-B29E-463EF12B1336}" type="slidenum">
              <a:rPr lang="zh-CN" altLang="en-US" smtClean="0"/>
              <a:t>24</a:t>
            </a:fld>
            <a:endParaRPr lang="zh-CN" altLang="en-US"/>
          </a:p>
        </p:txBody>
      </p:sp>
    </p:spTree>
    <p:extLst>
      <p:ext uri="{BB962C8B-B14F-4D97-AF65-F5344CB8AC3E}">
        <p14:creationId xmlns:p14="http://schemas.microsoft.com/office/powerpoint/2010/main" val="3075506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226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3" name="图片 2" descr="城市街道与高楼大厦的路上&#10;&#10;描述已自动生成">
            <a:extLst>
              <a:ext uri="{FF2B5EF4-FFF2-40B4-BE49-F238E27FC236}">
                <a16:creationId xmlns:a16="http://schemas.microsoft.com/office/drawing/2014/main" id="{142ECF98-4572-4033-AF06-1F6F986E940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632"/>
          <a:stretch/>
        </p:blipFill>
        <p:spPr>
          <a:xfrm>
            <a:off x="0" y="0"/>
            <a:ext cx="12192000" cy="6858000"/>
          </a:xfrm>
          <a:prstGeom prst="rect">
            <a:avLst/>
          </a:prstGeom>
        </p:spPr>
      </p:pic>
      <p:sp>
        <p:nvSpPr>
          <p:cNvPr id="4" name="矩形 3">
            <a:extLst>
              <a:ext uri="{FF2B5EF4-FFF2-40B4-BE49-F238E27FC236}">
                <a16:creationId xmlns:a16="http://schemas.microsoft.com/office/drawing/2014/main" id="{10118B3B-3CF5-452B-A17E-2BB527BD79AB}"/>
              </a:ext>
            </a:extLst>
          </p:cNvPr>
          <p:cNvSpPr/>
          <p:nvPr userDrawn="1"/>
        </p:nvSpPr>
        <p:spPr>
          <a:xfrm>
            <a:off x="0" y="0"/>
            <a:ext cx="12192000" cy="6858000"/>
          </a:xfrm>
          <a:prstGeom prst="rect">
            <a:avLst/>
          </a:prstGeom>
          <a:gradFill flip="none" rotWithShape="1">
            <a:gsLst>
              <a:gs pos="3000">
                <a:schemeClr val="accent1">
                  <a:alpha val="85000"/>
                </a:schemeClr>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5" name="任意多边形: 形状 4">
            <a:extLst>
              <a:ext uri="{FF2B5EF4-FFF2-40B4-BE49-F238E27FC236}">
                <a16:creationId xmlns:a16="http://schemas.microsoft.com/office/drawing/2014/main" id="{DAA458F4-8A64-4D3D-8F0D-F13374D7D473}"/>
              </a:ext>
            </a:extLst>
          </p:cNvPr>
          <p:cNvSpPr/>
          <p:nvPr userDrawn="1"/>
        </p:nvSpPr>
        <p:spPr>
          <a:xfrm>
            <a:off x="0" y="0"/>
            <a:ext cx="6411586" cy="4163518"/>
          </a:xfrm>
          <a:custGeom>
            <a:avLst/>
            <a:gdLst>
              <a:gd name="connsiteX0" fmla="*/ 0 w 6411586"/>
              <a:gd name="connsiteY0" fmla="*/ 0 h 4163518"/>
              <a:gd name="connsiteX1" fmla="*/ 6411586 w 6411586"/>
              <a:gd name="connsiteY1" fmla="*/ 0 h 4163518"/>
              <a:gd name="connsiteX2" fmla="*/ 6396435 w 6411586"/>
              <a:gd name="connsiteY2" fmla="*/ 300039 h 4163518"/>
              <a:gd name="connsiteX3" fmla="*/ 2115167 w 6411586"/>
              <a:gd name="connsiteY3" fmla="*/ 4163518 h 4163518"/>
              <a:gd name="connsiteX4" fmla="*/ 6966 w 6411586"/>
              <a:gd name="connsiteY4" fmla="*/ 3612638 h 4163518"/>
              <a:gd name="connsiteX5" fmla="*/ 0 w 6411586"/>
              <a:gd name="connsiteY5" fmla="*/ 3608506 h 416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1586" h="4163518">
                <a:moveTo>
                  <a:pt x="0" y="0"/>
                </a:moveTo>
                <a:lnTo>
                  <a:pt x="6411586" y="0"/>
                </a:lnTo>
                <a:lnTo>
                  <a:pt x="6396435" y="300039"/>
                </a:lnTo>
                <a:cubicBezTo>
                  <a:pt x="6176053" y="2470098"/>
                  <a:pt x="4343370" y="4163518"/>
                  <a:pt x="2115167" y="4163518"/>
                </a:cubicBezTo>
                <a:cubicBezTo>
                  <a:pt x="1349222" y="4163518"/>
                  <a:pt x="630014" y="3963417"/>
                  <a:pt x="6966" y="3612638"/>
                </a:cubicBezTo>
                <a:lnTo>
                  <a:pt x="0" y="3608506"/>
                </a:lnTo>
                <a:close/>
              </a:path>
            </a:pathLst>
          </a:custGeom>
          <a:gradFill flip="none" rotWithShape="1">
            <a:gsLst>
              <a:gs pos="100000">
                <a:schemeClr val="bg1">
                  <a:lumMod val="95000"/>
                  <a:alpha val="84000"/>
                </a:schemeClr>
              </a:gs>
              <a:gs pos="0">
                <a:schemeClr val="accent1">
                  <a:lumMod val="20000"/>
                  <a:lumOff val="80000"/>
                </a:schemeClr>
              </a:gs>
            </a:gsLst>
            <a:path path="circle">
              <a:fillToRect l="100000" t="100000"/>
            </a:path>
            <a:tileRect r="-100000" b="-100000"/>
          </a:gradFill>
          <a:ln>
            <a:noFill/>
          </a:ln>
          <a:effectLst>
            <a:glow rad="1257300">
              <a:srgbClr val="C3F5EA">
                <a:alpha val="17000"/>
              </a:srgb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E71E94EE-4EE5-4A39-9CA9-4683D0BA8295}"/>
              </a:ext>
            </a:extLst>
          </p:cNvPr>
          <p:cNvSpPr/>
          <p:nvPr userDrawn="1"/>
        </p:nvSpPr>
        <p:spPr>
          <a:xfrm>
            <a:off x="1163638" y="3084347"/>
            <a:ext cx="1643062" cy="95788"/>
          </a:xfrm>
          <a:prstGeom prst="rect">
            <a:avLst/>
          </a:prstGeom>
          <a:solidFill>
            <a:srgbClr val="136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3F5EA"/>
              </a:solidFill>
              <a:effectLst/>
              <a:uLnTx/>
              <a:uFillTx/>
              <a:latin typeface="等线" panose="020F0502020204030204"/>
              <a:ea typeface="等线" panose="02010600030101010101" pitchFamily="2" charset="-122"/>
              <a:cs typeface="+mn-cs"/>
            </a:endParaRPr>
          </a:p>
        </p:txBody>
      </p:sp>
      <p:sp>
        <p:nvSpPr>
          <p:cNvPr id="7" name="椭圆 6">
            <a:extLst>
              <a:ext uri="{FF2B5EF4-FFF2-40B4-BE49-F238E27FC236}">
                <a16:creationId xmlns:a16="http://schemas.microsoft.com/office/drawing/2014/main" id="{4548A0CD-FFF0-4EC3-98C8-5DEA887A4D51}"/>
              </a:ext>
            </a:extLst>
          </p:cNvPr>
          <p:cNvSpPr/>
          <p:nvPr userDrawn="1"/>
        </p:nvSpPr>
        <p:spPr>
          <a:xfrm>
            <a:off x="8151779" y="3061619"/>
            <a:ext cx="5456622" cy="5456622"/>
          </a:xfrm>
          <a:prstGeom prst="ellipse">
            <a:avLst/>
          </a:prstGeom>
          <a:noFill/>
          <a:ln w="635000">
            <a:gradFill>
              <a:gsLst>
                <a:gs pos="0">
                  <a:schemeClr val="bg1">
                    <a:lumMod val="95000"/>
                  </a:schemeClr>
                </a:gs>
                <a:gs pos="100000">
                  <a:schemeClr val="accent1">
                    <a:lumMod val="20000"/>
                    <a:lumOff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 name="任意多边形: 形状 7">
            <a:extLst>
              <a:ext uri="{FF2B5EF4-FFF2-40B4-BE49-F238E27FC236}">
                <a16:creationId xmlns:a16="http://schemas.microsoft.com/office/drawing/2014/main" id="{97186D15-455E-408B-8D43-5831C61CA9D0}"/>
              </a:ext>
            </a:extLst>
          </p:cNvPr>
          <p:cNvSpPr/>
          <p:nvPr userDrawn="1"/>
        </p:nvSpPr>
        <p:spPr>
          <a:xfrm>
            <a:off x="0" y="0"/>
            <a:ext cx="6979159" cy="4786010"/>
          </a:xfrm>
          <a:custGeom>
            <a:avLst/>
            <a:gdLst>
              <a:gd name="connsiteX0" fmla="*/ 0 w 6979159"/>
              <a:gd name="connsiteY0" fmla="*/ 0 h 4786010"/>
              <a:gd name="connsiteX1" fmla="*/ 6979159 w 6979159"/>
              <a:gd name="connsiteY1" fmla="*/ 0 h 4786010"/>
              <a:gd name="connsiteX2" fmla="*/ 6976366 w 6979159"/>
              <a:gd name="connsiteY2" fmla="*/ 110446 h 4786010"/>
              <a:gd name="connsiteX3" fmla="*/ 2053559 w 6979159"/>
              <a:gd name="connsiteY3" fmla="*/ 4786010 h 4786010"/>
              <a:gd name="connsiteX4" fmla="*/ 190341 w 6979159"/>
              <a:gd name="connsiteY4" fmla="*/ 4421704 h 4786010"/>
              <a:gd name="connsiteX5" fmla="*/ 0 w 6979159"/>
              <a:gd name="connsiteY5" fmla="*/ 4338614 h 478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9159" h="4786010">
                <a:moveTo>
                  <a:pt x="0" y="0"/>
                </a:moveTo>
                <a:lnTo>
                  <a:pt x="6979159" y="0"/>
                </a:lnTo>
                <a:lnTo>
                  <a:pt x="6976366" y="110446"/>
                </a:lnTo>
                <a:cubicBezTo>
                  <a:pt x="6844347" y="2714898"/>
                  <a:pt x="4690820" y="4786010"/>
                  <a:pt x="2053559" y="4786010"/>
                </a:cubicBezTo>
                <a:cubicBezTo>
                  <a:pt x="1394244" y="4786010"/>
                  <a:pt x="765162" y="4656566"/>
                  <a:pt x="190341" y="4421704"/>
                </a:cubicBezTo>
                <a:lnTo>
                  <a:pt x="0" y="4338614"/>
                </a:lnTo>
                <a:close/>
              </a:path>
            </a:pathLst>
          </a:custGeom>
          <a:noFill/>
          <a:ln>
            <a:solidFill>
              <a:srgbClr val="136F5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9" name="椭圆 8">
            <a:extLst>
              <a:ext uri="{FF2B5EF4-FFF2-40B4-BE49-F238E27FC236}">
                <a16:creationId xmlns:a16="http://schemas.microsoft.com/office/drawing/2014/main" id="{08F3ED77-5F0D-4196-88B0-2749D194F770}"/>
              </a:ext>
            </a:extLst>
          </p:cNvPr>
          <p:cNvSpPr/>
          <p:nvPr userDrawn="1"/>
        </p:nvSpPr>
        <p:spPr>
          <a:xfrm>
            <a:off x="1055688" y="5738835"/>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椭圆 9">
            <a:extLst>
              <a:ext uri="{FF2B5EF4-FFF2-40B4-BE49-F238E27FC236}">
                <a16:creationId xmlns:a16="http://schemas.microsoft.com/office/drawing/2014/main" id="{3103B1D3-3990-4DAF-9A94-4A8BE79D3A4E}"/>
              </a:ext>
            </a:extLst>
          </p:cNvPr>
          <p:cNvSpPr/>
          <p:nvPr userDrawn="1"/>
        </p:nvSpPr>
        <p:spPr>
          <a:xfrm>
            <a:off x="1055688" y="5376885"/>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CA839EFB-6A88-4BB8-AC28-0AA17C92D97B}"/>
              </a:ext>
            </a:extLst>
          </p:cNvPr>
          <p:cNvSpPr txBox="1"/>
          <p:nvPr userDrawn="1"/>
        </p:nvSpPr>
        <p:spPr>
          <a:xfrm rot="16200000">
            <a:off x="8347502" y="3013500"/>
            <a:ext cx="6858001" cy="830997"/>
          </a:xfrm>
          <a:prstGeom prst="rect">
            <a:avLst/>
          </a:prstGeom>
          <a:noFill/>
        </p:spPr>
        <p:txBody>
          <a:bodyPr wrap="square" rtlCol="0">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chemeClr val="bg1">
                    <a:lumMod val="95000"/>
                    <a:alpha val="15000"/>
                  </a:schemeClr>
                </a:solidFill>
                <a:effectLst/>
                <a:uLnTx/>
                <a:uFillTx/>
                <a:latin typeface="思源黑体 CN Bold" panose="020B0800000000000000" pitchFamily="34" charset="-122"/>
                <a:ea typeface="思源黑体 CN Bold" panose="020B0800000000000000" pitchFamily="34" charset="-122"/>
                <a:cs typeface="OPPOSans H" panose="00020600040101010101" pitchFamily="18" charset="-122"/>
              </a:rPr>
              <a:t>WORK REPORT</a:t>
            </a:r>
            <a:endParaRPr kumimoji="0" lang="zh-CN" altLang="en-US" sz="4800" b="0" i="0" u="none" strike="noStrike" kern="1200" cap="none" spc="0" normalizeH="0" baseline="0" noProof="0" dirty="0">
              <a:ln>
                <a:noFill/>
              </a:ln>
              <a:solidFill>
                <a:schemeClr val="bg1">
                  <a:lumMod val="95000"/>
                  <a:alpha val="15000"/>
                </a:schemeClr>
              </a:solidFill>
              <a:effectLst/>
              <a:uLnTx/>
              <a:uFillTx/>
              <a:latin typeface="思源黑体 CN Bold" panose="020B0800000000000000" pitchFamily="34" charset="-122"/>
              <a:ea typeface="思源黑体 CN Bold" panose="020B0800000000000000" pitchFamily="34" charset="-122"/>
              <a:cs typeface="OPPOSans H" panose="00020600040101010101" pitchFamily="18" charset="-122"/>
            </a:endParaRPr>
          </a:p>
        </p:txBody>
      </p:sp>
      <p:sp>
        <p:nvSpPr>
          <p:cNvPr id="13" name="矩形 12">
            <a:extLst>
              <a:ext uri="{FF2B5EF4-FFF2-40B4-BE49-F238E27FC236}">
                <a16:creationId xmlns:a16="http://schemas.microsoft.com/office/drawing/2014/main" id="{73E78BAE-21BA-45FB-B191-CB03F242B177}"/>
              </a:ext>
            </a:extLst>
          </p:cNvPr>
          <p:cNvSpPr/>
          <p:nvPr userDrawn="1"/>
        </p:nvSpPr>
        <p:spPr>
          <a:xfrm>
            <a:off x="1163638" y="3084347"/>
            <a:ext cx="1643062" cy="95788"/>
          </a:xfrm>
          <a:prstGeom prst="rect">
            <a:avLst/>
          </a:prstGeom>
          <a:solidFill>
            <a:srgbClr val="136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C3F5EA"/>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86340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descr="围栏的塔&#10;&#10;低可信度描述已自动生成">
            <a:extLst>
              <a:ext uri="{FF2B5EF4-FFF2-40B4-BE49-F238E27FC236}">
                <a16:creationId xmlns:a16="http://schemas.microsoft.com/office/drawing/2014/main" id="{7111943E-AC62-4FB8-8E91-7A373B298BFA}"/>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277" t="51300" b="8346"/>
          <a:stretch/>
        </p:blipFill>
        <p:spPr>
          <a:xfrm>
            <a:off x="0" y="0"/>
            <a:ext cx="12192000" cy="3426602"/>
          </a:xfrm>
          <a:custGeom>
            <a:avLst/>
            <a:gdLst>
              <a:gd name="connsiteX0" fmla="*/ 0 w 12192000"/>
              <a:gd name="connsiteY0" fmla="*/ 0 h 3850114"/>
              <a:gd name="connsiteX1" fmla="*/ 11694918 w 12192000"/>
              <a:gd name="connsiteY1" fmla="*/ 0 h 3850114"/>
              <a:gd name="connsiteX2" fmla="*/ 12171636 w 12192000"/>
              <a:gd name="connsiteY2" fmla="*/ 232149 h 3850114"/>
              <a:gd name="connsiteX3" fmla="*/ 12192000 w 12192000"/>
              <a:gd name="connsiteY3" fmla="*/ 266510 h 3850114"/>
              <a:gd name="connsiteX4" fmla="*/ 12192000 w 12192000"/>
              <a:gd name="connsiteY4" fmla="*/ 3118333 h 3850114"/>
              <a:gd name="connsiteX5" fmla="*/ 12171636 w 12192000"/>
              <a:gd name="connsiteY5" fmla="*/ 3152695 h 3850114"/>
              <a:gd name="connsiteX6" fmla="*/ 11694918 w 12192000"/>
              <a:gd name="connsiteY6" fmla="*/ 3384844 h 3850114"/>
              <a:gd name="connsiteX7" fmla="*/ 2046321 w 12192000"/>
              <a:gd name="connsiteY7" fmla="*/ 3384844 h 3850114"/>
              <a:gd name="connsiteX8" fmla="*/ 1493871 w 12192000"/>
              <a:gd name="connsiteY8" fmla="*/ 3850114 h 3850114"/>
              <a:gd name="connsiteX9" fmla="*/ 941421 w 12192000"/>
              <a:gd name="connsiteY9" fmla="*/ 3384844 h 3850114"/>
              <a:gd name="connsiteX10" fmla="*/ 0 w 12192000"/>
              <a:gd name="connsiteY10" fmla="*/ 3384844 h 38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850114">
                <a:moveTo>
                  <a:pt x="0" y="0"/>
                </a:moveTo>
                <a:lnTo>
                  <a:pt x="11694918" y="0"/>
                </a:lnTo>
                <a:cubicBezTo>
                  <a:pt x="11893362" y="0"/>
                  <a:pt x="12068322" y="92087"/>
                  <a:pt x="12171636" y="232149"/>
                </a:cubicBezTo>
                <a:lnTo>
                  <a:pt x="12192000" y="266510"/>
                </a:lnTo>
                <a:lnTo>
                  <a:pt x="12192000" y="3118333"/>
                </a:lnTo>
                <a:lnTo>
                  <a:pt x="12171636" y="3152695"/>
                </a:lnTo>
                <a:cubicBezTo>
                  <a:pt x="12068322" y="3292757"/>
                  <a:pt x="11893362" y="3384844"/>
                  <a:pt x="11694918" y="3384844"/>
                </a:cubicBezTo>
                <a:lnTo>
                  <a:pt x="2046321" y="3384844"/>
                </a:lnTo>
                <a:lnTo>
                  <a:pt x="1493871" y="3850114"/>
                </a:lnTo>
                <a:lnTo>
                  <a:pt x="941421" y="3384844"/>
                </a:lnTo>
                <a:lnTo>
                  <a:pt x="0" y="3384844"/>
                </a:lnTo>
                <a:close/>
              </a:path>
            </a:pathLst>
          </a:custGeom>
        </p:spPr>
      </p:pic>
      <p:sp>
        <p:nvSpPr>
          <p:cNvPr id="8" name="任意多边形: 形状 7">
            <a:extLst>
              <a:ext uri="{FF2B5EF4-FFF2-40B4-BE49-F238E27FC236}">
                <a16:creationId xmlns:a16="http://schemas.microsoft.com/office/drawing/2014/main" id="{3B705995-E60F-4375-9B86-5DB14386DFCA}"/>
              </a:ext>
            </a:extLst>
          </p:cNvPr>
          <p:cNvSpPr/>
          <p:nvPr userDrawn="1"/>
        </p:nvSpPr>
        <p:spPr>
          <a:xfrm rot="10800000">
            <a:off x="-617" y="0"/>
            <a:ext cx="12250365" cy="3504650"/>
          </a:xfrm>
          <a:custGeom>
            <a:avLst/>
            <a:gdLst>
              <a:gd name="connsiteX0" fmla="*/ 12250365 w 12250365"/>
              <a:gd name="connsiteY0" fmla="*/ 3871913 h 3871913"/>
              <a:gd name="connsiteX1" fmla="*/ 55675 w 12250365"/>
              <a:gd name="connsiteY1" fmla="*/ 3871913 h 3871913"/>
              <a:gd name="connsiteX2" fmla="*/ 45179 w 12250365"/>
              <a:gd name="connsiteY2" fmla="*/ 3852575 h 3871913"/>
              <a:gd name="connsiteX3" fmla="*/ 0 w 12250365"/>
              <a:gd name="connsiteY3" fmla="*/ 3628797 h 3871913"/>
              <a:gd name="connsiteX4" fmla="*/ 0 w 12250365"/>
              <a:gd name="connsiteY4" fmla="*/ 1082903 h 3871913"/>
              <a:gd name="connsiteX5" fmla="*/ 574903 w 12250365"/>
              <a:gd name="connsiteY5" fmla="*/ 508000 h 3871913"/>
              <a:gd name="connsiteX6" fmla="*/ 10223500 w 12250365"/>
              <a:gd name="connsiteY6" fmla="*/ 508000 h 3871913"/>
              <a:gd name="connsiteX7" fmla="*/ 10775950 w 12250365"/>
              <a:gd name="connsiteY7" fmla="*/ 0 h 3871913"/>
              <a:gd name="connsiteX8" fmla="*/ 11328400 w 12250365"/>
              <a:gd name="connsiteY8" fmla="*/ 508000 h 3871913"/>
              <a:gd name="connsiteX9" fmla="*/ 12250365 w 12250365"/>
              <a:gd name="connsiteY9" fmla="*/ 508000 h 38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50365" h="3871913">
                <a:moveTo>
                  <a:pt x="12250365" y="3871913"/>
                </a:moveTo>
                <a:lnTo>
                  <a:pt x="55675" y="3871913"/>
                </a:lnTo>
                <a:lnTo>
                  <a:pt x="45179" y="3852575"/>
                </a:lnTo>
                <a:cubicBezTo>
                  <a:pt x="16087" y="3783795"/>
                  <a:pt x="0" y="3708174"/>
                  <a:pt x="0" y="3628797"/>
                </a:cubicBezTo>
                <a:lnTo>
                  <a:pt x="0" y="1082903"/>
                </a:lnTo>
                <a:cubicBezTo>
                  <a:pt x="0" y="765393"/>
                  <a:pt x="257393" y="508000"/>
                  <a:pt x="574903" y="508000"/>
                </a:cubicBezTo>
                <a:lnTo>
                  <a:pt x="10223500" y="508000"/>
                </a:lnTo>
                <a:lnTo>
                  <a:pt x="10775950" y="0"/>
                </a:lnTo>
                <a:lnTo>
                  <a:pt x="11328400" y="508000"/>
                </a:lnTo>
                <a:lnTo>
                  <a:pt x="12250365" y="508000"/>
                </a:lnTo>
                <a:close/>
              </a:path>
            </a:pathLst>
          </a:custGeom>
          <a:gradFill flip="none" rotWithShape="1">
            <a:gsLst>
              <a:gs pos="100000">
                <a:schemeClr val="accent2"/>
              </a:gs>
              <a:gs pos="3000">
                <a:schemeClr val="accent1">
                  <a:alpha val="93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6055F0ED-BCA0-49EF-A95F-2CECBDFC02C0}"/>
              </a:ext>
            </a:extLst>
          </p:cNvPr>
          <p:cNvSpPr/>
          <p:nvPr userDrawn="1"/>
        </p:nvSpPr>
        <p:spPr>
          <a:xfrm>
            <a:off x="1068388" y="1363225"/>
            <a:ext cx="2259012" cy="426181"/>
          </a:xfrm>
          <a:prstGeom prst="rect">
            <a:avLst/>
          </a:prstGeom>
          <a:solidFill>
            <a:srgbClr val="D1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3F5EA"/>
              </a:solidFill>
              <a:effectLst/>
              <a:uLnTx/>
              <a:uFillTx/>
              <a:latin typeface="等线" panose="020F0502020204030204"/>
              <a:ea typeface="等线" panose="02010600030101010101" pitchFamily="2" charset="-122"/>
              <a:cs typeface="+mn-cs"/>
            </a:endParaRPr>
          </a:p>
        </p:txBody>
      </p:sp>
      <p:sp>
        <p:nvSpPr>
          <p:cNvPr id="10" name="文本框 9">
            <a:extLst>
              <a:ext uri="{FF2B5EF4-FFF2-40B4-BE49-F238E27FC236}">
                <a16:creationId xmlns:a16="http://schemas.microsoft.com/office/drawing/2014/main" id="{FBB03DB8-904E-4470-9EAB-2B32CBE8E2CF}"/>
              </a:ext>
            </a:extLst>
          </p:cNvPr>
          <p:cNvSpPr txBox="1"/>
          <p:nvPr userDrawn="1"/>
        </p:nvSpPr>
        <p:spPr>
          <a:xfrm>
            <a:off x="1271588" y="793727"/>
            <a:ext cx="1941512" cy="1015663"/>
          </a:xfrm>
          <a:prstGeom prst="rect">
            <a:avLst/>
          </a:prstGeom>
          <a:noFill/>
        </p:spPr>
        <p:txBody>
          <a:bodyPr wrap="square" rtlCol="0">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cs typeface="OPPOSans B" panose="00020600040101010101" pitchFamily="18" charset="-122"/>
              </a:rPr>
              <a:t>目录</a:t>
            </a:r>
          </a:p>
        </p:txBody>
      </p:sp>
      <p:sp>
        <p:nvSpPr>
          <p:cNvPr id="11" name="文本框 10">
            <a:extLst>
              <a:ext uri="{FF2B5EF4-FFF2-40B4-BE49-F238E27FC236}">
                <a16:creationId xmlns:a16="http://schemas.microsoft.com/office/drawing/2014/main" id="{768F9CA4-2DE0-4411-94E3-2CA1D637F89E}"/>
              </a:ext>
            </a:extLst>
          </p:cNvPr>
          <p:cNvSpPr txBox="1"/>
          <p:nvPr userDrawn="1"/>
        </p:nvSpPr>
        <p:spPr>
          <a:xfrm>
            <a:off x="1233488" y="742927"/>
            <a:ext cx="1941512" cy="1015663"/>
          </a:xfrm>
          <a:prstGeom prst="rect">
            <a:avLst/>
          </a:prstGeom>
          <a:noFill/>
        </p:spPr>
        <p:txBody>
          <a:bodyPr wrap="square" rtlCol="0">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srgbClr val="136F5B"/>
                </a:solidFill>
                <a:effectLst/>
                <a:uLnTx/>
                <a:uFillTx/>
                <a:latin typeface="OPPOSans B" panose="00020600040101010101" pitchFamily="18" charset="-122"/>
                <a:ea typeface="OPPOSans B" panose="00020600040101010101" pitchFamily="18" charset="-122"/>
                <a:cs typeface="OPPOSans B" panose="00020600040101010101" pitchFamily="18" charset="-122"/>
              </a:rPr>
              <a:t>目录</a:t>
            </a:r>
          </a:p>
        </p:txBody>
      </p:sp>
      <p:sp>
        <p:nvSpPr>
          <p:cNvPr id="12" name="文本框 11">
            <a:extLst>
              <a:ext uri="{FF2B5EF4-FFF2-40B4-BE49-F238E27FC236}">
                <a16:creationId xmlns:a16="http://schemas.microsoft.com/office/drawing/2014/main" id="{4EA671A2-419A-42E0-86AA-B174AAE94FBB}"/>
              </a:ext>
            </a:extLst>
          </p:cNvPr>
          <p:cNvSpPr txBox="1"/>
          <p:nvPr userDrawn="1"/>
        </p:nvSpPr>
        <p:spPr>
          <a:xfrm>
            <a:off x="787400" y="1536113"/>
            <a:ext cx="2870200" cy="52322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lumMod val="85000"/>
                  </a:prstClr>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rPr>
              <a:t>CONTENT</a:t>
            </a:r>
            <a:endParaRPr kumimoji="0" lang="zh-CN" altLang="en-US" sz="2800" b="0" i="0" u="none" strike="noStrike" kern="1200" cap="none" spc="0" normalizeH="0" baseline="0" noProof="0" dirty="0">
              <a:ln>
                <a:noFill/>
              </a:ln>
              <a:solidFill>
                <a:prstClr val="white">
                  <a:lumMod val="85000"/>
                </a:prstClr>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endParaRPr>
          </a:p>
        </p:txBody>
      </p:sp>
      <p:sp>
        <p:nvSpPr>
          <p:cNvPr id="29" name="任意多边形: 形状 28">
            <a:extLst>
              <a:ext uri="{FF2B5EF4-FFF2-40B4-BE49-F238E27FC236}">
                <a16:creationId xmlns:a16="http://schemas.microsoft.com/office/drawing/2014/main" id="{33B930D5-E633-4D07-BC86-B1A5A76541FB}"/>
              </a:ext>
            </a:extLst>
          </p:cNvPr>
          <p:cNvSpPr/>
          <p:nvPr userDrawn="1"/>
        </p:nvSpPr>
        <p:spPr>
          <a:xfrm rot="10800000">
            <a:off x="-1626125" y="-670906"/>
            <a:ext cx="14106198" cy="4302602"/>
          </a:xfrm>
          <a:custGeom>
            <a:avLst/>
            <a:gdLst>
              <a:gd name="connsiteX0" fmla="*/ 13207039 w 13781942"/>
              <a:gd name="connsiteY0" fmla="*/ 4203700 h 4203700"/>
              <a:gd name="connsiteX1" fmla="*/ 574903 w 13781942"/>
              <a:gd name="connsiteY1" fmla="*/ 4203700 h 4203700"/>
              <a:gd name="connsiteX2" fmla="*/ 0 w 13781942"/>
              <a:gd name="connsiteY2" fmla="*/ 3628797 h 4203700"/>
              <a:gd name="connsiteX3" fmla="*/ 0 w 13781942"/>
              <a:gd name="connsiteY3" fmla="*/ 1082903 h 4203700"/>
              <a:gd name="connsiteX4" fmla="*/ 574903 w 13781942"/>
              <a:gd name="connsiteY4" fmla="*/ 508000 h 4203700"/>
              <a:gd name="connsiteX5" fmla="*/ 10223500 w 13781942"/>
              <a:gd name="connsiteY5" fmla="*/ 508000 h 4203700"/>
              <a:gd name="connsiteX6" fmla="*/ 10775950 w 13781942"/>
              <a:gd name="connsiteY6" fmla="*/ 0 h 4203700"/>
              <a:gd name="connsiteX7" fmla="*/ 11328400 w 13781942"/>
              <a:gd name="connsiteY7" fmla="*/ 508000 h 4203700"/>
              <a:gd name="connsiteX8" fmla="*/ 13207039 w 13781942"/>
              <a:gd name="connsiteY8" fmla="*/ 508000 h 4203700"/>
              <a:gd name="connsiteX9" fmla="*/ 13781942 w 13781942"/>
              <a:gd name="connsiteY9" fmla="*/ 1082903 h 4203700"/>
              <a:gd name="connsiteX10" fmla="*/ 13781942 w 13781942"/>
              <a:gd name="connsiteY10" fmla="*/ 3628797 h 4203700"/>
              <a:gd name="connsiteX11" fmla="*/ 13207039 w 13781942"/>
              <a:gd name="connsiteY11" fmla="*/ 4203700 h 420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81942" h="4203700">
                <a:moveTo>
                  <a:pt x="13207039" y="4203700"/>
                </a:moveTo>
                <a:lnTo>
                  <a:pt x="574903" y="4203700"/>
                </a:lnTo>
                <a:cubicBezTo>
                  <a:pt x="257393" y="4203700"/>
                  <a:pt x="0" y="3946307"/>
                  <a:pt x="0" y="3628797"/>
                </a:cubicBezTo>
                <a:lnTo>
                  <a:pt x="0" y="1082903"/>
                </a:lnTo>
                <a:cubicBezTo>
                  <a:pt x="0" y="765393"/>
                  <a:pt x="257393" y="508000"/>
                  <a:pt x="574903" y="508000"/>
                </a:cubicBezTo>
                <a:lnTo>
                  <a:pt x="10223500" y="508000"/>
                </a:lnTo>
                <a:lnTo>
                  <a:pt x="10775950" y="0"/>
                </a:lnTo>
                <a:lnTo>
                  <a:pt x="11328400" y="508000"/>
                </a:lnTo>
                <a:lnTo>
                  <a:pt x="13207039" y="508000"/>
                </a:lnTo>
                <a:cubicBezTo>
                  <a:pt x="13524549" y="508000"/>
                  <a:pt x="13781942" y="765393"/>
                  <a:pt x="13781942" y="1082903"/>
                </a:cubicBezTo>
                <a:lnTo>
                  <a:pt x="13781942" y="3628797"/>
                </a:lnTo>
                <a:cubicBezTo>
                  <a:pt x="13781942" y="3946307"/>
                  <a:pt x="13524549" y="4203700"/>
                  <a:pt x="13207039" y="4203700"/>
                </a:cubicBezTo>
                <a:close/>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0" name="椭圆 29">
            <a:extLst>
              <a:ext uri="{FF2B5EF4-FFF2-40B4-BE49-F238E27FC236}">
                <a16:creationId xmlns:a16="http://schemas.microsoft.com/office/drawing/2014/main" id="{90EB8E15-AD10-4590-AC67-3BE762B9140F}"/>
              </a:ext>
            </a:extLst>
          </p:cNvPr>
          <p:cNvSpPr/>
          <p:nvPr userDrawn="1"/>
        </p:nvSpPr>
        <p:spPr>
          <a:xfrm>
            <a:off x="10362552" y="4863830"/>
            <a:ext cx="3291894" cy="3291894"/>
          </a:xfrm>
          <a:prstGeom prst="ellipse">
            <a:avLst/>
          </a:prstGeom>
          <a:noFill/>
          <a:ln w="635000">
            <a:gradFill>
              <a:gsLst>
                <a:gs pos="0">
                  <a:schemeClr val="bg1">
                    <a:lumMod val="95000"/>
                  </a:schemeClr>
                </a:gs>
                <a:gs pos="100000">
                  <a:schemeClr val="accent1">
                    <a:lumMod val="20000"/>
                    <a:lumOff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95876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1DA2442-4CC8-4499-AF98-EB280BF113B4}"/>
              </a:ext>
            </a:extLst>
          </p:cNvPr>
          <p:cNvSpPr/>
          <p:nvPr userDrawn="1"/>
        </p:nvSpPr>
        <p:spPr>
          <a:xfrm>
            <a:off x="0" y="0"/>
            <a:ext cx="12192000" cy="6858000"/>
          </a:xfrm>
          <a:prstGeom prst="rect">
            <a:avLst/>
          </a:prstGeom>
          <a:gradFill>
            <a:gsLst>
              <a:gs pos="100000">
                <a:schemeClr val="accent1"/>
              </a:gs>
              <a:gs pos="0">
                <a:schemeClr val="accent2"/>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pic>
        <p:nvPicPr>
          <p:cNvPr id="4" name="图片 3" descr="城市街道与高楼大厦的路上&#10;&#10;描述已自动生成">
            <a:extLst>
              <a:ext uri="{FF2B5EF4-FFF2-40B4-BE49-F238E27FC236}">
                <a16:creationId xmlns:a16="http://schemas.microsoft.com/office/drawing/2014/main" id="{F6E5AE5F-6320-432F-8F73-C3B2D717FF0F}"/>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446" t="15182" r="2906" b="14493"/>
          <a:stretch>
            <a:fillRect/>
          </a:stretch>
        </p:blipFill>
        <p:spPr>
          <a:xfrm>
            <a:off x="1055688" y="891026"/>
            <a:ext cx="10080625" cy="4941651"/>
          </a:xfrm>
          <a:custGeom>
            <a:avLst/>
            <a:gdLst>
              <a:gd name="connsiteX0" fmla="*/ 393800 w 10080625"/>
              <a:gd name="connsiteY0" fmla="*/ 0 h 4941651"/>
              <a:gd name="connsiteX1" fmla="*/ 9686825 w 10080625"/>
              <a:gd name="connsiteY1" fmla="*/ 0 h 4941651"/>
              <a:gd name="connsiteX2" fmla="*/ 10080625 w 10080625"/>
              <a:gd name="connsiteY2" fmla="*/ 393800 h 4941651"/>
              <a:gd name="connsiteX3" fmla="*/ 10080625 w 10080625"/>
              <a:gd name="connsiteY3" fmla="*/ 4547851 h 4941651"/>
              <a:gd name="connsiteX4" fmla="*/ 9686825 w 10080625"/>
              <a:gd name="connsiteY4" fmla="*/ 4941651 h 4941651"/>
              <a:gd name="connsiteX5" fmla="*/ 393800 w 10080625"/>
              <a:gd name="connsiteY5" fmla="*/ 4941651 h 4941651"/>
              <a:gd name="connsiteX6" fmla="*/ 0 w 10080625"/>
              <a:gd name="connsiteY6" fmla="*/ 4547851 h 4941651"/>
              <a:gd name="connsiteX7" fmla="*/ 0 w 10080625"/>
              <a:gd name="connsiteY7" fmla="*/ 393800 h 4941651"/>
              <a:gd name="connsiteX8" fmla="*/ 393800 w 10080625"/>
              <a:gd name="connsiteY8" fmla="*/ 0 h 49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80625" h="4941651">
                <a:moveTo>
                  <a:pt x="393800" y="0"/>
                </a:moveTo>
                <a:lnTo>
                  <a:pt x="9686825" y="0"/>
                </a:lnTo>
                <a:cubicBezTo>
                  <a:pt x="9904315" y="0"/>
                  <a:pt x="10080625" y="176310"/>
                  <a:pt x="10080625" y="393800"/>
                </a:cubicBezTo>
                <a:lnTo>
                  <a:pt x="10080625" y="4547851"/>
                </a:lnTo>
                <a:cubicBezTo>
                  <a:pt x="10080625" y="4765341"/>
                  <a:pt x="9904315" y="4941651"/>
                  <a:pt x="9686825" y="4941651"/>
                </a:cubicBezTo>
                <a:lnTo>
                  <a:pt x="393800" y="4941651"/>
                </a:lnTo>
                <a:cubicBezTo>
                  <a:pt x="176310" y="4941651"/>
                  <a:pt x="0" y="4765341"/>
                  <a:pt x="0" y="4547851"/>
                </a:cubicBezTo>
                <a:lnTo>
                  <a:pt x="0" y="393800"/>
                </a:lnTo>
                <a:cubicBezTo>
                  <a:pt x="0" y="176310"/>
                  <a:pt x="176310" y="0"/>
                  <a:pt x="393800" y="0"/>
                </a:cubicBezTo>
                <a:close/>
              </a:path>
            </a:pathLst>
          </a:custGeom>
        </p:spPr>
      </p:pic>
      <p:sp>
        <p:nvSpPr>
          <p:cNvPr id="5" name="矩形: 圆角 4">
            <a:extLst>
              <a:ext uri="{FF2B5EF4-FFF2-40B4-BE49-F238E27FC236}">
                <a16:creationId xmlns:a16="http://schemas.microsoft.com/office/drawing/2014/main" id="{13B86A5C-9B98-4751-B260-13AAA92DD2F7}"/>
              </a:ext>
            </a:extLst>
          </p:cNvPr>
          <p:cNvSpPr/>
          <p:nvPr userDrawn="1"/>
        </p:nvSpPr>
        <p:spPr>
          <a:xfrm>
            <a:off x="1055688" y="891026"/>
            <a:ext cx="10080625" cy="4941651"/>
          </a:xfrm>
          <a:prstGeom prst="roundRect">
            <a:avLst>
              <a:gd name="adj" fmla="val 7969"/>
            </a:avLst>
          </a:prstGeom>
          <a:solidFill>
            <a:schemeClr val="bg1">
              <a:alpha val="90000"/>
            </a:schemeClr>
          </a:solidFill>
          <a:ln>
            <a:noFill/>
          </a:ln>
          <a:effectLst>
            <a:outerShdw blurRad="393700" dist="292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6" name="椭圆 5">
            <a:extLst>
              <a:ext uri="{FF2B5EF4-FFF2-40B4-BE49-F238E27FC236}">
                <a16:creationId xmlns:a16="http://schemas.microsoft.com/office/drawing/2014/main" id="{4EE876CC-CB5E-49C2-A30D-F630A0702547}"/>
              </a:ext>
            </a:extLst>
          </p:cNvPr>
          <p:cNvSpPr/>
          <p:nvPr userDrawn="1"/>
        </p:nvSpPr>
        <p:spPr>
          <a:xfrm>
            <a:off x="1944635" y="1655164"/>
            <a:ext cx="493314" cy="4933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cxnSp>
        <p:nvCxnSpPr>
          <p:cNvPr id="14" name="直接连接符 13">
            <a:extLst>
              <a:ext uri="{FF2B5EF4-FFF2-40B4-BE49-F238E27FC236}">
                <a16:creationId xmlns:a16="http://schemas.microsoft.com/office/drawing/2014/main" id="{C49613D4-3CA0-4A48-A504-5B6988555851}"/>
              </a:ext>
            </a:extLst>
          </p:cNvPr>
          <p:cNvCxnSpPr>
            <a:cxnSpLocks/>
          </p:cNvCxnSpPr>
          <p:nvPr userDrawn="1"/>
        </p:nvCxnSpPr>
        <p:spPr>
          <a:xfrm>
            <a:off x="2027238" y="4629150"/>
            <a:ext cx="46450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802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3293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pic>
        <p:nvPicPr>
          <p:cNvPr id="3" name="图片 2" descr="城市街道与高楼大厦的路上&#10;&#10;描述已自动生成">
            <a:extLst>
              <a:ext uri="{FF2B5EF4-FFF2-40B4-BE49-F238E27FC236}">
                <a16:creationId xmlns:a16="http://schemas.microsoft.com/office/drawing/2014/main" id="{33385FD9-E02F-46E4-A091-4F4AAFCC51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632"/>
          <a:stretch/>
        </p:blipFill>
        <p:spPr>
          <a:xfrm>
            <a:off x="0" y="1"/>
            <a:ext cx="12192000" cy="6858000"/>
          </a:xfrm>
          <a:prstGeom prst="rect">
            <a:avLst/>
          </a:prstGeom>
        </p:spPr>
      </p:pic>
      <p:sp>
        <p:nvSpPr>
          <p:cNvPr id="4" name="矩形 3">
            <a:extLst>
              <a:ext uri="{FF2B5EF4-FFF2-40B4-BE49-F238E27FC236}">
                <a16:creationId xmlns:a16="http://schemas.microsoft.com/office/drawing/2014/main" id="{7B02DF8E-BDEB-4248-A4B9-B5BAB8F0BEB1}"/>
              </a:ext>
            </a:extLst>
          </p:cNvPr>
          <p:cNvSpPr/>
          <p:nvPr userDrawn="1"/>
        </p:nvSpPr>
        <p:spPr>
          <a:xfrm>
            <a:off x="0" y="0"/>
            <a:ext cx="12192000" cy="6858000"/>
          </a:xfrm>
          <a:prstGeom prst="rect">
            <a:avLst/>
          </a:prstGeom>
          <a:gradFill flip="none" rotWithShape="1">
            <a:gsLst>
              <a:gs pos="3000">
                <a:schemeClr val="accent1"/>
              </a:gs>
              <a:gs pos="100000">
                <a:schemeClr val="accent2">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椭圆 4">
            <a:extLst>
              <a:ext uri="{FF2B5EF4-FFF2-40B4-BE49-F238E27FC236}">
                <a16:creationId xmlns:a16="http://schemas.microsoft.com/office/drawing/2014/main" id="{6C10614C-8D2A-4EF9-A3CD-2BE058E3237A}"/>
              </a:ext>
            </a:extLst>
          </p:cNvPr>
          <p:cNvSpPr/>
          <p:nvPr userDrawn="1"/>
        </p:nvSpPr>
        <p:spPr>
          <a:xfrm>
            <a:off x="10869039" y="5160876"/>
            <a:ext cx="2185480" cy="2185480"/>
          </a:xfrm>
          <a:prstGeom prst="ellipse">
            <a:avLst/>
          </a:prstGeom>
          <a:noFill/>
          <a:ln w="635000">
            <a:gradFill>
              <a:gsLst>
                <a:gs pos="0">
                  <a:schemeClr val="bg1">
                    <a:lumMod val="95000"/>
                  </a:schemeClr>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椭圆 5">
            <a:extLst>
              <a:ext uri="{FF2B5EF4-FFF2-40B4-BE49-F238E27FC236}">
                <a16:creationId xmlns:a16="http://schemas.microsoft.com/office/drawing/2014/main" id="{BE414314-A031-4A49-9C8A-742A69868BF1}"/>
              </a:ext>
            </a:extLst>
          </p:cNvPr>
          <p:cNvSpPr/>
          <p:nvPr userDrawn="1"/>
        </p:nvSpPr>
        <p:spPr>
          <a:xfrm>
            <a:off x="3483877" y="709626"/>
            <a:ext cx="5224246" cy="5224246"/>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椭圆 6">
            <a:extLst>
              <a:ext uri="{FF2B5EF4-FFF2-40B4-BE49-F238E27FC236}">
                <a16:creationId xmlns:a16="http://schemas.microsoft.com/office/drawing/2014/main" id="{AB4DF053-F4EC-4A3B-85E9-2899282858EE}"/>
              </a:ext>
            </a:extLst>
          </p:cNvPr>
          <p:cNvSpPr/>
          <p:nvPr userDrawn="1"/>
        </p:nvSpPr>
        <p:spPr>
          <a:xfrm>
            <a:off x="3073402" y="258327"/>
            <a:ext cx="6045196" cy="604519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椭圆 9">
            <a:extLst>
              <a:ext uri="{FF2B5EF4-FFF2-40B4-BE49-F238E27FC236}">
                <a16:creationId xmlns:a16="http://schemas.microsoft.com/office/drawing/2014/main" id="{7EB8A8DD-7CF5-4A64-92AF-540C797671A8}"/>
              </a:ext>
            </a:extLst>
          </p:cNvPr>
          <p:cNvSpPr/>
          <p:nvPr userDrawn="1"/>
        </p:nvSpPr>
        <p:spPr>
          <a:xfrm>
            <a:off x="-1984443" y="-1680913"/>
            <a:ext cx="3968886" cy="3968886"/>
          </a:xfrm>
          <a:prstGeom prst="ellipse">
            <a:avLst/>
          </a:prstGeom>
          <a:noFill/>
          <a:ln w="635000">
            <a:gradFill>
              <a:gsLst>
                <a:gs pos="0">
                  <a:schemeClr val="bg1">
                    <a:lumMod val="95000"/>
                  </a:schemeClr>
                </a:gs>
                <a:gs pos="100000">
                  <a:schemeClr val="accent2">
                    <a:alpha val="2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F36E86D2-F49A-4D10-8B6F-F5534EF42D03}"/>
              </a:ext>
            </a:extLst>
          </p:cNvPr>
          <p:cNvSpPr txBox="1"/>
          <p:nvPr userDrawn="1"/>
        </p:nvSpPr>
        <p:spPr>
          <a:xfrm rot="16200000">
            <a:off x="9164622" y="2196381"/>
            <a:ext cx="5223759" cy="830997"/>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prstClr val="black">
                    <a:lumMod val="50000"/>
                    <a:lumOff val="50000"/>
                    <a:alpha val="13000"/>
                  </a:prstClr>
                </a:solidFill>
                <a:effectLst/>
                <a:uLnTx/>
                <a:uFillTx/>
                <a:latin typeface="思源宋体 Heavy" panose="02020900000000000000" pitchFamily="18" charset="-122"/>
                <a:ea typeface="思源宋体 Heavy" panose="02020900000000000000" pitchFamily="18" charset="-122"/>
                <a:cs typeface="OPPOSans H" panose="00020600040101010101" pitchFamily="18" charset="-122"/>
              </a:rPr>
              <a:t>WORK REPORT</a:t>
            </a:r>
            <a:endParaRPr kumimoji="0" lang="zh-CN" altLang="en-US" sz="4800" b="0" i="0" u="none" strike="noStrike" kern="1200" cap="none" spc="0" normalizeH="0" baseline="0" noProof="0" dirty="0">
              <a:ln>
                <a:noFill/>
              </a:ln>
              <a:solidFill>
                <a:prstClr val="black">
                  <a:lumMod val="50000"/>
                  <a:lumOff val="50000"/>
                  <a:alpha val="13000"/>
                </a:prstClr>
              </a:solidFill>
              <a:effectLst/>
              <a:uLnTx/>
              <a:uFillTx/>
              <a:latin typeface="思源宋体 Heavy" panose="02020900000000000000" pitchFamily="18" charset="-122"/>
              <a:ea typeface="思源宋体 Heavy" panose="02020900000000000000" pitchFamily="18" charset="-122"/>
              <a:cs typeface="OPPOSans H" panose="00020600040101010101" pitchFamily="18" charset="-122"/>
            </a:endParaRPr>
          </a:p>
        </p:txBody>
      </p:sp>
    </p:spTree>
    <p:extLst>
      <p:ext uri="{BB962C8B-B14F-4D97-AF65-F5344CB8AC3E}">
        <p14:creationId xmlns:p14="http://schemas.microsoft.com/office/powerpoint/2010/main" val="222368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529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368084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0"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image" Target="../media/image14.sv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5.sv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5.sv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9C3C8B4B-CF1E-45A6-BE1A-6E2D3AB45265}"/>
              </a:ext>
            </a:extLst>
          </p:cNvPr>
          <p:cNvSpPr txBox="1"/>
          <p:nvPr/>
        </p:nvSpPr>
        <p:spPr>
          <a:xfrm>
            <a:off x="1415181" y="5432492"/>
            <a:ext cx="489333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汇报人 </a:t>
            </a:r>
            <a:r>
              <a:rPr lang="en-US" altLang="zh-CN" sz="2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 </a:t>
            </a:r>
            <a:r>
              <a:rPr lang="zh-CN" altLang="en-US" sz="240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李佑天、杜沛生、梁研锋</a:t>
            </a:r>
            <a:endParaRPr kumimoji="0" lang="zh-CN" altLang="en-US" sz="2400" b="0" i="0" u="none" strike="noStrike" kern="1200" cap="none" spc="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sp>
        <p:nvSpPr>
          <p:cNvPr id="12" name="文本框 11">
            <a:extLst>
              <a:ext uri="{FF2B5EF4-FFF2-40B4-BE49-F238E27FC236}">
                <a16:creationId xmlns:a16="http://schemas.microsoft.com/office/drawing/2014/main" id="{12A36D46-8B94-4874-9485-ECEF2B073F4F}"/>
              </a:ext>
            </a:extLst>
          </p:cNvPr>
          <p:cNvSpPr txBox="1"/>
          <p:nvPr/>
        </p:nvSpPr>
        <p:spPr>
          <a:xfrm>
            <a:off x="670999" y="1851011"/>
            <a:ext cx="11163573"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150" normalizeH="0" noProof="0" dirty="0">
                <a:ln>
                  <a:noFill/>
                </a:ln>
                <a:solidFill>
                  <a:prstClr val="black"/>
                </a:solidFill>
                <a:effectLst/>
                <a:uLnTx/>
                <a:uFillTx/>
                <a:latin typeface="方正粗黑宋简体" panose="02000000000000000000" pitchFamily="2" charset="-122"/>
                <a:ea typeface="方正粗黑宋简体" panose="02000000000000000000" pitchFamily="2" charset="-122"/>
                <a:cs typeface="OPPOSans H" panose="00020600040101010101" pitchFamily="18" charset="-122"/>
              </a:rPr>
              <a:t>可扩展的智能体（</a:t>
            </a:r>
            <a:r>
              <a:rPr kumimoji="0" lang="en-US" altLang="zh-CN" sz="4000" b="0" i="0" u="none" strike="noStrike" kern="1200" cap="none" spc="150" normalizeH="0" noProof="0" dirty="0">
                <a:ln>
                  <a:noFill/>
                </a:ln>
                <a:solidFill>
                  <a:prstClr val="black"/>
                </a:solidFill>
                <a:effectLst/>
                <a:uLnTx/>
                <a:uFillTx/>
                <a:latin typeface="方正粗黑宋简体" panose="02000000000000000000" pitchFamily="2" charset="-122"/>
                <a:ea typeface="方正粗黑宋简体" panose="02000000000000000000" pitchFamily="2" charset="-122"/>
                <a:cs typeface="OPPOSans H" panose="00020600040101010101" pitchFamily="18" charset="-122"/>
              </a:rPr>
              <a:t>Agent</a:t>
            </a:r>
            <a:r>
              <a:rPr kumimoji="0" lang="zh-CN" altLang="en-US" sz="4000" b="0" i="0" u="none" strike="noStrike" kern="1200" cap="none" spc="150" normalizeH="0" noProof="0" dirty="0">
                <a:ln>
                  <a:noFill/>
                </a:ln>
                <a:solidFill>
                  <a:prstClr val="black"/>
                </a:solidFill>
                <a:effectLst/>
                <a:uLnTx/>
                <a:uFillTx/>
                <a:latin typeface="方正粗黑宋简体" panose="02000000000000000000" pitchFamily="2" charset="-122"/>
                <a:ea typeface="方正粗黑宋简体" panose="02000000000000000000" pitchFamily="2" charset="-122"/>
                <a:cs typeface="OPPOSans H" panose="00020600040101010101" pitchFamily="18" charset="-122"/>
              </a:rPr>
              <a:t>）系统框架：基于大语言模型的智能决策平台设计</a:t>
            </a:r>
          </a:p>
        </p:txBody>
      </p:sp>
    </p:spTree>
    <p:extLst>
      <p:ext uri="{BB962C8B-B14F-4D97-AF65-F5344CB8AC3E}">
        <p14:creationId xmlns:p14="http://schemas.microsoft.com/office/powerpoint/2010/main" val="851762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80DA4F-44D0-38D8-252B-6765D2A398FC}"/>
            </a:ext>
          </a:extLst>
        </p:cNvPr>
        <p:cNvGrpSpPr/>
        <p:nvPr/>
      </p:nvGrpSpPr>
      <p:grpSpPr>
        <a:xfrm>
          <a:off x="0" y="0"/>
          <a:ext cx="0" cy="0"/>
          <a:chOff x="0" y="0"/>
          <a:chExt cx="0" cy="0"/>
        </a:xfrm>
      </p:grpSpPr>
      <p:sp>
        <p:nvSpPr>
          <p:cNvPr id="4" name="矩形: 圆角 3">
            <a:extLst>
              <a:ext uri="{FF2B5EF4-FFF2-40B4-BE49-F238E27FC236}">
                <a16:creationId xmlns:a16="http://schemas.microsoft.com/office/drawing/2014/main" id="{AB377F1C-A5F6-489E-DC24-77AC02DB0C18}"/>
              </a:ext>
            </a:extLst>
          </p:cNvPr>
          <p:cNvSpPr/>
          <p:nvPr/>
        </p:nvSpPr>
        <p:spPr>
          <a:xfrm>
            <a:off x="0" y="5181178"/>
            <a:ext cx="12233369" cy="3027269"/>
          </a:xfrm>
          <a:prstGeom prst="roundRect">
            <a:avLst>
              <a:gd name="adj" fmla="val 0"/>
            </a:avLst>
          </a:prstGeom>
          <a:gradFill flip="none" rotWithShape="1">
            <a:gsLst>
              <a:gs pos="27000">
                <a:schemeClr val="accent1">
                  <a:alpha val="95000"/>
                </a:schemeClr>
              </a:gs>
              <a:gs pos="100000">
                <a:schemeClr val="accent1">
                  <a:alpha val="32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3" name="组合 2">
            <a:extLst>
              <a:ext uri="{FF2B5EF4-FFF2-40B4-BE49-F238E27FC236}">
                <a16:creationId xmlns:a16="http://schemas.microsoft.com/office/drawing/2014/main" id="{18D8AA82-3414-90C3-9A44-91E9BF623470}"/>
              </a:ext>
            </a:extLst>
          </p:cNvPr>
          <p:cNvGrpSpPr/>
          <p:nvPr/>
        </p:nvGrpSpPr>
        <p:grpSpPr>
          <a:xfrm>
            <a:off x="526374" y="553732"/>
            <a:ext cx="2911485" cy="954107"/>
            <a:chOff x="526375" y="426732"/>
            <a:chExt cx="2716212" cy="954107"/>
          </a:xfrm>
        </p:grpSpPr>
        <p:sp>
          <p:nvSpPr>
            <p:cNvPr id="66" name="椭圆 65">
              <a:extLst>
                <a:ext uri="{FF2B5EF4-FFF2-40B4-BE49-F238E27FC236}">
                  <a16:creationId xmlns:a16="http://schemas.microsoft.com/office/drawing/2014/main" id="{DFAEA4ED-F98C-F8A2-86EF-E380ABDB9292}"/>
                </a:ext>
              </a:extLst>
            </p:cNvPr>
            <p:cNvSpPr/>
            <p:nvPr/>
          </p:nvSpPr>
          <p:spPr>
            <a:xfrm>
              <a:off x="2460210" y="521655"/>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 name="文本框 41">
              <a:extLst>
                <a:ext uri="{FF2B5EF4-FFF2-40B4-BE49-F238E27FC236}">
                  <a16:creationId xmlns:a16="http://schemas.microsoft.com/office/drawing/2014/main" id="{C794C757-D755-B9A0-E305-10827D29C740}"/>
                </a:ext>
              </a:extLst>
            </p:cNvPr>
            <p:cNvSpPr txBox="1"/>
            <p:nvPr/>
          </p:nvSpPr>
          <p:spPr>
            <a:xfrm>
              <a:off x="526375" y="426732"/>
              <a:ext cx="271621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rPr>
                <a:t>作品介绍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120" normalizeH="0" baseline="0" noProof="0" dirty="0">
                <a:ln>
                  <a:noFill/>
                </a:ln>
                <a:solidFill>
                  <a:schemeClr val="accent1"/>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endParaRPr>
            </a:p>
          </p:txBody>
        </p:sp>
      </p:grpSp>
      <p:pic>
        <p:nvPicPr>
          <p:cNvPr id="41" name="图片 40" descr="城市街道与高楼大厦的路上&#10;&#10;描述已自动生成">
            <a:extLst>
              <a:ext uri="{FF2B5EF4-FFF2-40B4-BE49-F238E27FC236}">
                <a16:creationId xmlns:a16="http://schemas.microsoft.com/office/drawing/2014/main" id="{D8C37A12-01EE-3FEE-DA40-E2EE1A325605}"/>
              </a:ext>
            </a:extLst>
          </p:cNvPr>
          <p:cNvPicPr>
            <a:picLocks noChangeAspect="1"/>
          </p:cNvPicPr>
          <p:nvPr/>
        </p:nvPicPr>
        <p:blipFill>
          <a:blip r:embed="rId2">
            <a:extLst>
              <a:ext uri="{28A0092B-C50C-407E-A947-70E740481C1C}">
                <a14:useLocalDpi xmlns:a14="http://schemas.microsoft.com/office/drawing/2010/main" val="0"/>
              </a:ext>
            </a:extLst>
          </a:blip>
          <a:srcRect t="24839" b="49851"/>
          <a:stretch>
            <a:fillRect/>
          </a:stretch>
        </p:blipFill>
        <p:spPr>
          <a:xfrm>
            <a:off x="0" y="2153909"/>
            <a:ext cx="12192000" cy="2057400"/>
          </a:xfrm>
          <a:custGeom>
            <a:avLst/>
            <a:gdLst>
              <a:gd name="connsiteX0" fmla="*/ 0 w 12192000"/>
              <a:gd name="connsiteY0" fmla="*/ 0 h 2057400"/>
              <a:gd name="connsiteX1" fmla="*/ 12192000 w 12192000"/>
              <a:gd name="connsiteY1" fmla="*/ 0 h 2057400"/>
              <a:gd name="connsiteX2" fmla="*/ 12192000 w 12192000"/>
              <a:gd name="connsiteY2" fmla="*/ 2057400 h 2057400"/>
              <a:gd name="connsiteX3" fmla="*/ 0 w 12192000"/>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12192000" h="2057400">
                <a:moveTo>
                  <a:pt x="0" y="0"/>
                </a:moveTo>
                <a:lnTo>
                  <a:pt x="12192000" y="0"/>
                </a:lnTo>
                <a:lnTo>
                  <a:pt x="12192000" y="2057400"/>
                </a:lnTo>
                <a:lnTo>
                  <a:pt x="0" y="2057400"/>
                </a:lnTo>
                <a:close/>
              </a:path>
            </a:pathLst>
          </a:custGeom>
        </p:spPr>
      </p:pic>
      <p:sp>
        <p:nvSpPr>
          <p:cNvPr id="24" name="矩形: 圆角 23">
            <a:extLst>
              <a:ext uri="{FF2B5EF4-FFF2-40B4-BE49-F238E27FC236}">
                <a16:creationId xmlns:a16="http://schemas.microsoft.com/office/drawing/2014/main" id="{ACB7BF0C-79B3-C93E-73F2-7A974BC45A10}"/>
              </a:ext>
            </a:extLst>
          </p:cNvPr>
          <p:cNvSpPr/>
          <p:nvPr/>
        </p:nvSpPr>
        <p:spPr>
          <a:xfrm>
            <a:off x="0" y="2153909"/>
            <a:ext cx="12233369" cy="3027269"/>
          </a:xfrm>
          <a:prstGeom prst="roundRect">
            <a:avLst>
              <a:gd name="adj" fmla="val 0"/>
            </a:avLst>
          </a:prstGeom>
          <a:gradFill flip="none" rotWithShape="1">
            <a:gsLst>
              <a:gs pos="27000">
                <a:schemeClr val="accent1">
                  <a:alpha val="95000"/>
                </a:schemeClr>
              </a:gs>
              <a:gs pos="100000">
                <a:schemeClr val="accent1">
                  <a:alpha val="32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6" name="文本框 45">
            <a:extLst>
              <a:ext uri="{FF2B5EF4-FFF2-40B4-BE49-F238E27FC236}">
                <a16:creationId xmlns:a16="http://schemas.microsoft.com/office/drawing/2014/main" id="{6ED3261C-E22A-6D16-E8FD-5E02828E6BCF}"/>
              </a:ext>
            </a:extLst>
          </p:cNvPr>
          <p:cNvSpPr txBox="1"/>
          <p:nvPr/>
        </p:nvSpPr>
        <p:spPr>
          <a:xfrm>
            <a:off x="429783" y="2268863"/>
            <a:ext cx="11249696" cy="167981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4000" b="1" spc="12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高兼容性</a:t>
            </a:r>
            <a:r>
              <a:rPr kumimoji="0" lang="en-US" altLang="zh-CN"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rPr>
              <a:t> </a:t>
            </a:r>
            <a:r>
              <a:rPr kumimoji="0" lang="zh-CN" altLang="en-US"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rPr>
              <a:t>智能体服务端采用 </a:t>
            </a:r>
            <a:r>
              <a:rPr kumimoji="0" lang="en-US" altLang="zh-CN"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rPr>
              <a:t>Rust </a:t>
            </a:r>
            <a:r>
              <a:rPr kumimoji="0" lang="zh-CN" altLang="en-US"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rPr>
              <a:t>实现，支持 </a:t>
            </a:r>
            <a:r>
              <a:rPr kumimoji="0" lang="en-US" altLang="zh-CN"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rPr>
              <a:t>WASM</a:t>
            </a:r>
            <a:r>
              <a:rPr kumimoji="0" lang="zh-CN" altLang="en-US"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rPr>
              <a:t>（</a:t>
            </a:r>
            <a:r>
              <a:rPr kumimoji="0" lang="en-US" altLang="zh-CN" sz="2400" b="0" i="0" u="none" strike="noStrike" kern="1200" cap="none" spc="120" normalizeH="0" baseline="0" noProof="0" dirty="0" err="1">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rPr>
              <a:t>WebAssembly</a:t>
            </a:r>
            <a:r>
              <a:rPr kumimoji="0" lang="zh-CN" altLang="en-US"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rPr>
              <a:t>）和 </a:t>
            </a:r>
            <a:r>
              <a:rPr kumimoji="0" lang="en-US" altLang="zh-CN"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rPr>
              <a:t>WASI </a:t>
            </a:r>
            <a:r>
              <a:rPr kumimoji="0" lang="zh-CN" altLang="en-US"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rPr>
              <a:t>运行时环境。单次编译后可部署在：浏览器运行时、用户设备、云沙盒隔离执行环境。</a:t>
            </a:r>
          </a:p>
        </p:txBody>
      </p:sp>
      <p:sp>
        <p:nvSpPr>
          <p:cNvPr id="15" name="文本框 14">
            <a:extLst>
              <a:ext uri="{FF2B5EF4-FFF2-40B4-BE49-F238E27FC236}">
                <a16:creationId xmlns:a16="http://schemas.microsoft.com/office/drawing/2014/main" id="{243EF9C3-979C-6F85-29A3-E3A4975F52DD}"/>
              </a:ext>
            </a:extLst>
          </p:cNvPr>
          <p:cNvSpPr txBox="1"/>
          <p:nvPr/>
        </p:nvSpPr>
        <p:spPr>
          <a:xfrm>
            <a:off x="429783" y="1339579"/>
            <a:ext cx="6094926" cy="584775"/>
          </a:xfrm>
          <a:prstGeom prst="rect">
            <a:avLst/>
          </a:prstGeom>
          <a:noFill/>
        </p:spPr>
        <p:txBody>
          <a:bodyPr wrap="square">
            <a:spAutoFit/>
          </a:bodyPr>
          <a:lstStyle/>
          <a:p>
            <a:r>
              <a:rPr lang="zh-CN" altLang="en-US" sz="3200" b="1" dirty="0">
                <a:effectLst/>
                <a:latin typeface="MicrosoftYaHei-Bold"/>
              </a:rPr>
              <a:t>创新点、技术指标及设计目的</a:t>
            </a:r>
            <a:r>
              <a:rPr lang="en-US" altLang="zh-CN" sz="3200" b="1" dirty="0">
                <a:effectLst/>
                <a:latin typeface="MicrosoftYaHei-Bold"/>
              </a:rPr>
              <a:t>:</a:t>
            </a:r>
            <a:endParaRPr lang="zh-CN" altLang="en-US" sz="3200" dirty="0"/>
          </a:p>
        </p:txBody>
      </p:sp>
      <p:sp>
        <p:nvSpPr>
          <p:cNvPr id="2" name="文本框 1">
            <a:extLst>
              <a:ext uri="{FF2B5EF4-FFF2-40B4-BE49-F238E27FC236}">
                <a16:creationId xmlns:a16="http://schemas.microsoft.com/office/drawing/2014/main" id="{748A77E4-EEA9-C31C-287B-BA14F17D12DD}"/>
              </a:ext>
            </a:extLst>
          </p:cNvPr>
          <p:cNvSpPr txBox="1"/>
          <p:nvPr/>
        </p:nvSpPr>
        <p:spPr>
          <a:xfrm>
            <a:off x="429783" y="4331595"/>
            <a:ext cx="11249696" cy="212301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4000" b="1"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rPr>
              <a:t>高灵活性</a:t>
            </a:r>
            <a:r>
              <a:rPr kumimoji="0" lang="en-US" altLang="zh-CN"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rPr>
              <a:t> </a:t>
            </a:r>
            <a:r>
              <a:rPr kumimoji="0" lang="zh-CN" altLang="en-US"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rPr>
              <a:t>通过提示词提取实现大语言模型的工具调用，无需额外训练，即可快速适配不同领域任务。智能体支持动态加载插件，可根据需求灵活扩展功能模块，实现开箱即用的多场景支持。在极端条件下还可利用大语言模型的代码能力给自身编写针对性的插件。</a:t>
            </a:r>
          </a:p>
        </p:txBody>
      </p:sp>
    </p:spTree>
    <p:extLst>
      <p:ext uri="{BB962C8B-B14F-4D97-AF65-F5344CB8AC3E}">
        <p14:creationId xmlns:p14="http://schemas.microsoft.com/office/powerpoint/2010/main" val="9105633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87FDB9B-9BB1-946E-4605-7034859671AC}"/>
              </a:ext>
            </a:extLst>
          </p:cNvPr>
          <p:cNvSpPr txBox="1"/>
          <p:nvPr/>
        </p:nvSpPr>
        <p:spPr>
          <a:xfrm>
            <a:off x="123251" y="1401201"/>
            <a:ext cx="3757754" cy="5015921"/>
          </a:xfrm>
          <a:prstGeom prst="rect">
            <a:avLst/>
          </a:prstGeom>
          <a:solidFill>
            <a:srgbClr val="B9E7DD"/>
          </a:solid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pic>
        <p:nvPicPr>
          <p:cNvPr id="7" name="图片 6">
            <a:extLst>
              <a:ext uri="{FF2B5EF4-FFF2-40B4-BE49-F238E27FC236}">
                <a16:creationId xmlns:a16="http://schemas.microsoft.com/office/drawing/2014/main" id="{C3C6D51E-449B-4FBD-BE18-507E636E4DD1}"/>
              </a:ext>
            </a:extLst>
          </p:cNvPr>
          <p:cNvPicPr>
            <a:picLocks noChangeAspect="1"/>
          </p:cNvPicPr>
          <p:nvPr/>
        </p:nvPicPr>
        <p:blipFill>
          <a:blip r:embed="rId3"/>
          <a:stretch>
            <a:fillRect/>
          </a:stretch>
        </p:blipFill>
        <p:spPr>
          <a:xfrm>
            <a:off x="0" y="0"/>
            <a:ext cx="12192000" cy="6858000"/>
          </a:xfrm>
          <a:prstGeom prst="rect">
            <a:avLst/>
          </a:prstGeom>
          <a:gradFill>
            <a:gsLst>
              <a:gs pos="0">
                <a:schemeClr val="bg1">
                  <a:lumMod val="95000"/>
                </a:schemeClr>
              </a:gs>
              <a:gs pos="100000">
                <a:schemeClr val="accent2">
                  <a:lumMod val="90000"/>
                </a:schemeClr>
              </a:gs>
            </a:gsLst>
            <a:lin ang="5400000" scaled="1"/>
          </a:gradFill>
        </p:spPr>
      </p:pic>
      <p:sp>
        <p:nvSpPr>
          <p:cNvPr id="3" name="文本框 2">
            <a:extLst>
              <a:ext uri="{FF2B5EF4-FFF2-40B4-BE49-F238E27FC236}">
                <a16:creationId xmlns:a16="http://schemas.microsoft.com/office/drawing/2014/main" id="{5461B16E-AF22-4F5B-B5FC-39C4E1CADFC5}"/>
              </a:ext>
            </a:extLst>
          </p:cNvPr>
          <p:cNvSpPr txBox="1"/>
          <p:nvPr/>
        </p:nvSpPr>
        <p:spPr>
          <a:xfrm>
            <a:off x="496213" y="340301"/>
            <a:ext cx="271621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rPr>
              <a:t>作品介绍</a:t>
            </a:r>
            <a:endParaRPr lang="en-US" altLang="zh-CN"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120" normalizeH="0" baseline="0" noProof="0" dirty="0">
              <a:ln>
                <a:noFill/>
              </a:ln>
              <a:solidFill>
                <a:schemeClr val="accent1"/>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endParaRPr>
          </a:p>
        </p:txBody>
      </p:sp>
      <p:sp>
        <p:nvSpPr>
          <p:cNvPr id="12" name="椭圆 11">
            <a:extLst>
              <a:ext uri="{FF2B5EF4-FFF2-40B4-BE49-F238E27FC236}">
                <a16:creationId xmlns:a16="http://schemas.microsoft.com/office/drawing/2014/main" id="{7D330FDB-5FCF-49A2-8AB6-7E35F3E597B8}"/>
              </a:ext>
            </a:extLst>
          </p:cNvPr>
          <p:cNvSpPr/>
          <p:nvPr/>
        </p:nvSpPr>
        <p:spPr>
          <a:xfrm>
            <a:off x="2314230" y="440878"/>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6" name="图片 5">
            <a:extLst>
              <a:ext uri="{FF2B5EF4-FFF2-40B4-BE49-F238E27FC236}">
                <a16:creationId xmlns:a16="http://schemas.microsoft.com/office/drawing/2014/main" id="{C5C3C791-6F0F-4E51-840B-6F8ADE2F36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3479" y="1045977"/>
            <a:ext cx="9452917" cy="5317266"/>
          </a:xfrm>
          <a:prstGeom prst="rect">
            <a:avLst/>
          </a:prstGeom>
          <a:effectLst>
            <a:softEdge rad="203200"/>
          </a:effectLst>
        </p:spPr>
      </p:pic>
      <p:sp>
        <p:nvSpPr>
          <p:cNvPr id="15" name="文本框 14">
            <a:extLst>
              <a:ext uri="{FF2B5EF4-FFF2-40B4-BE49-F238E27FC236}">
                <a16:creationId xmlns:a16="http://schemas.microsoft.com/office/drawing/2014/main" id="{0C262D34-DEF5-48FA-9A4D-0413B971992C}"/>
              </a:ext>
            </a:extLst>
          </p:cNvPr>
          <p:cNvSpPr txBox="1"/>
          <p:nvPr/>
        </p:nvSpPr>
        <p:spPr>
          <a:xfrm>
            <a:off x="2647604" y="317485"/>
            <a:ext cx="2636460" cy="580159"/>
          </a:xfrm>
          <a:prstGeom prst="rect">
            <a:avLst/>
          </a:prstGeom>
          <a:noFill/>
          <a:ln w="12700">
            <a:noFill/>
          </a:ln>
        </p:spPr>
        <p:txBody>
          <a:bodyPr wrap="square" rtlCol="0">
            <a:spAutoFit/>
          </a:bodyPr>
          <a:lstStyle/>
          <a:p>
            <a:pPr lvl="0">
              <a:lnSpc>
                <a:spcPct val="120000"/>
              </a:lnSpc>
              <a:defRPr/>
            </a:pPr>
            <a:r>
              <a:rPr lang="zh-CN" altLang="en-US" sz="2800" dirty="0">
                <a:latin typeface="华文新魏" panose="02010800040101010101" pitchFamily="2" charset="-122"/>
                <a:ea typeface="华文新魏" panose="02010800040101010101" pitchFamily="2" charset="-122"/>
              </a:rPr>
              <a:t>核心工作流程</a:t>
            </a:r>
            <a:endParaRPr kumimoji="0" lang="zh-CN" altLang="en-US" sz="2800" b="0" i="0" u="none" strike="noStrike" kern="1200" cap="none" spc="120" normalizeH="0" baseline="0" noProof="0" dirty="0">
              <a:ln>
                <a:noFill/>
              </a:ln>
              <a:effectLst/>
              <a:uLnTx/>
              <a:uFillTx/>
              <a:latin typeface="华文新魏" panose="02010800040101010101" pitchFamily="2" charset="-122"/>
              <a:ea typeface="华文新魏" panose="02010800040101010101" pitchFamily="2" charset="-122"/>
              <a:cs typeface="OPPOSans R" panose="00020600040101010101" pitchFamily="18" charset="-122"/>
            </a:endParaRPr>
          </a:p>
        </p:txBody>
      </p:sp>
      <p:grpSp>
        <p:nvGrpSpPr>
          <p:cNvPr id="25" name="组合 24">
            <a:extLst>
              <a:ext uri="{FF2B5EF4-FFF2-40B4-BE49-F238E27FC236}">
                <a16:creationId xmlns:a16="http://schemas.microsoft.com/office/drawing/2014/main" id="{8E528F92-7F21-40B5-A5EA-1763548253D2}"/>
              </a:ext>
            </a:extLst>
          </p:cNvPr>
          <p:cNvGrpSpPr/>
          <p:nvPr/>
        </p:nvGrpSpPr>
        <p:grpSpPr>
          <a:xfrm>
            <a:off x="244415" y="1634709"/>
            <a:ext cx="3180897" cy="369332"/>
            <a:chOff x="1402896" y="1819546"/>
            <a:chExt cx="3180897" cy="369332"/>
          </a:xfrm>
        </p:grpSpPr>
        <p:sp>
          <p:nvSpPr>
            <p:cNvPr id="26" name="文本框 25">
              <a:extLst>
                <a:ext uri="{FF2B5EF4-FFF2-40B4-BE49-F238E27FC236}">
                  <a16:creationId xmlns:a16="http://schemas.microsoft.com/office/drawing/2014/main" id="{7B7786D0-192C-43B0-86E2-6FF760A22334}"/>
                </a:ext>
              </a:extLst>
            </p:cNvPr>
            <p:cNvSpPr txBox="1"/>
            <p:nvPr/>
          </p:nvSpPr>
          <p:spPr>
            <a:xfrm>
              <a:off x="1601107" y="1819546"/>
              <a:ext cx="2982686" cy="369332"/>
            </a:xfrm>
            <a:prstGeom prst="rect">
              <a:avLst/>
            </a:prstGeom>
            <a:noFill/>
          </p:spPr>
          <p:txBody>
            <a:bodyPr wrap="square" rtlCol="0">
              <a:spAutoFit/>
            </a:bodyPr>
            <a:lstStyle/>
            <a:p>
              <a:r>
                <a:rPr lang="zh-CN" altLang="en-US" dirty="0">
                  <a:latin typeface="OPPOSans R" panose="00020600040101010101" pitchFamily="18" charset="-122"/>
                  <a:ea typeface="OPPOSans R" panose="00020600040101010101" pitchFamily="18" charset="-122"/>
                  <a:cs typeface="OPPOSans R" panose="00020600040101010101" pitchFamily="18" charset="-122"/>
                </a:rPr>
                <a:t>接收会话数据</a:t>
              </a:r>
            </a:p>
          </p:txBody>
        </p:sp>
        <p:sp>
          <p:nvSpPr>
            <p:cNvPr id="27" name="椭圆 26">
              <a:extLst>
                <a:ext uri="{FF2B5EF4-FFF2-40B4-BE49-F238E27FC236}">
                  <a16:creationId xmlns:a16="http://schemas.microsoft.com/office/drawing/2014/main" id="{F77E6526-798E-4633-B0CF-6B48BD58E647}"/>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28" name="组合 27">
            <a:extLst>
              <a:ext uri="{FF2B5EF4-FFF2-40B4-BE49-F238E27FC236}">
                <a16:creationId xmlns:a16="http://schemas.microsoft.com/office/drawing/2014/main" id="{E679077B-2649-4E62-B017-B416BB3FCFF1}"/>
              </a:ext>
            </a:extLst>
          </p:cNvPr>
          <p:cNvGrpSpPr/>
          <p:nvPr/>
        </p:nvGrpSpPr>
        <p:grpSpPr>
          <a:xfrm>
            <a:off x="244415" y="2017826"/>
            <a:ext cx="3180897" cy="369332"/>
            <a:chOff x="1402896" y="1819546"/>
            <a:chExt cx="3180897" cy="369332"/>
          </a:xfrm>
        </p:grpSpPr>
        <p:sp>
          <p:nvSpPr>
            <p:cNvPr id="29" name="文本框 28">
              <a:extLst>
                <a:ext uri="{FF2B5EF4-FFF2-40B4-BE49-F238E27FC236}">
                  <a16:creationId xmlns:a16="http://schemas.microsoft.com/office/drawing/2014/main" id="{3DEF0285-F170-4DB8-BCF3-81657034846C}"/>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检查并补全会话配置</a:t>
              </a:r>
            </a:p>
          </p:txBody>
        </p:sp>
        <p:sp>
          <p:nvSpPr>
            <p:cNvPr id="30" name="椭圆 29">
              <a:extLst>
                <a:ext uri="{FF2B5EF4-FFF2-40B4-BE49-F238E27FC236}">
                  <a16:creationId xmlns:a16="http://schemas.microsoft.com/office/drawing/2014/main" id="{BF717593-D7A3-424C-8DF6-91156F1C5246}"/>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1" name="组合 30">
            <a:extLst>
              <a:ext uri="{FF2B5EF4-FFF2-40B4-BE49-F238E27FC236}">
                <a16:creationId xmlns:a16="http://schemas.microsoft.com/office/drawing/2014/main" id="{B7101868-A0AF-424C-948B-D527C18D1A64}"/>
              </a:ext>
            </a:extLst>
          </p:cNvPr>
          <p:cNvGrpSpPr/>
          <p:nvPr/>
        </p:nvGrpSpPr>
        <p:grpSpPr>
          <a:xfrm>
            <a:off x="244415" y="2400943"/>
            <a:ext cx="3180897" cy="369332"/>
            <a:chOff x="1402896" y="1819546"/>
            <a:chExt cx="3180897" cy="369332"/>
          </a:xfrm>
        </p:grpSpPr>
        <p:sp>
          <p:nvSpPr>
            <p:cNvPr id="32" name="文本框 31">
              <a:extLst>
                <a:ext uri="{FF2B5EF4-FFF2-40B4-BE49-F238E27FC236}">
                  <a16:creationId xmlns:a16="http://schemas.microsoft.com/office/drawing/2014/main" id="{6FCBD5EB-88DD-4197-9893-F3C3B05FC0AE}"/>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生成提示词</a:t>
              </a:r>
            </a:p>
          </p:txBody>
        </p:sp>
        <p:sp>
          <p:nvSpPr>
            <p:cNvPr id="33" name="椭圆 32">
              <a:extLst>
                <a:ext uri="{FF2B5EF4-FFF2-40B4-BE49-F238E27FC236}">
                  <a16:creationId xmlns:a16="http://schemas.microsoft.com/office/drawing/2014/main" id="{12DE6EE6-4BA8-4DD2-9341-1CB43E660D94}"/>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4" name="组合 33">
            <a:extLst>
              <a:ext uri="{FF2B5EF4-FFF2-40B4-BE49-F238E27FC236}">
                <a16:creationId xmlns:a16="http://schemas.microsoft.com/office/drawing/2014/main" id="{A5621AA0-ED7E-4E46-BB66-851BC13F3FFC}"/>
              </a:ext>
            </a:extLst>
          </p:cNvPr>
          <p:cNvGrpSpPr/>
          <p:nvPr/>
        </p:nvGrpSpPr>
        <p:grpSpPr>
          <a:xfrm>
            <a:off x="244415" y="2784059"/>
            <a:ext cx="3180897" cy="369332"/>
            <a:chOff x="1402896" y="1819546"/>
            <a:chExt cx="3180897" cy="369332"/>
          </a:xfrm>
        </p:grpSpPr>
        <p:sp>
          <p:nvSpPr>
            <p:cNvPr id="35" name="文本框 34">
              <a:extLst>
                <a:ext uri="{FF2B5EF4-FFF2-40B4-BE49-F238E27FC236}">
                  <a16:creationId xmlns:a16="http://schemas.microsoft.com/office/drawing/2014/main" id="{2DFF52D6-6BC9-4F43-9393-F5C5BA78940D}"/>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调用大语言模型 </a:t>
              </a:r>
              <a:r>
                <a:rPr lang="en-US" altLang="zh-CN" dirty="0"/>
                <a:t>API</a:t>
              </a:r>
              <a:endParaRPr lang="zh-CN" altLang="en-US" dirty="0"/>
            </a:p>
          </p:txBody>
        </p:sp>
        <p:sp>
          <p:nvSpPr>
            <p:cNvPr id="36" name="椭圆 35">
              <a:extLst>
                <a:ext uri="{FF2B5EF4-FFF2-40B4-BE49-F238E27FC236}">
                  <a16:creationId xmlns:a16="http://schemas.microsoft.com/office/drawing/2014/main" id="{B16DAB9E-BDE4-4F3A-8722-C24D2B4C051A}"/>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7" name="组合 36">
            <a:extLst>
              <a:ext uri="{FF2B5EF4-FFF2-40B4-BE49-F238E27FC236}">
                <a16:creationId xmlns:a16="http://schemas.microsoft.com/office/drawing/2014/main" id="{003CF914-653E-48C8-BD0D-05B95C0E6C39}"/>
              </a:ext>
            </a:extLst>
          </p:cNvPr>
          <p:cNvGrpSpPr/>
          <p:nvPr/>
        </p:nvGrpSpPr>
        <p:grpSpPr>
          <a:xfrm>
            <a:off x="244415" y="3167175"/>
            <a:ext cx="3180897" cy="369332"/>
            <a:chOff x="1402896" y="1819546"/>
            <a:chExt cx="3180897" cy="369332"/>
          </a:xfrm>
        </p:grpSpPr>
        <p:sp>
          <p:nvSpPr>
            <p:cNvPr id="38" name="文本框 37">
              <a:extLst>
                <a:ext uri="{FF2B5EF4-FFF2-40B4-BE49-F238E27FC236}">
                  <a16:creationId xmlns:a16="http://schemas.microsoft.com/office/drawing/2014/main" id="{71748BD6-E85F-4A01-AF8E-94E43DF80C87}"/>
                </a:ext>
              </a:extLst>
            </p:cNvPr>
            <p:cNvSpPr txBox="1"/>
            <p:nvPr/>
          </p:nvSpPr>
          <p:spPr>
            <a:xfrm>
              <a:off x="1601107" y="1819546"/>
              <a:ext cx="2982686" cy="369332"/>
            </a:xfrm>
            <a:prstGeom prst="rect">
              <a:avLst/>
            </a:prstGeom>
            <a:noFill/>
          </p:spPr>
          <p:txBody>
            <a:bodyPr wrap="square" rtlCol="0">
              <a:spAutoFit/>
            </a:bodyPr>
            <a:lstStyle/>
            <a:p>
              <a:r>
                <a:rPr lang="zh-CN" altLang="en-US" dirty="0">
                  <a:latin typeface="OPPOSans R" panose="00020600040101010101" pitchFamily="18" charset="-122"/>
                  <a:ea typeface="OPPOSans R" panose="00020600040101010101" pitchFamily="18" charset="-122"/>
                  <a:cs typeface="OPPOSans R" panose="00020600040101010101" pitchFamily="18" charset="-122"/>
                </a:rPr>
                <a:t>解析工具调用</a:t>
              </a:r>
            </a:p>
          </p:txBody>
        </p:sp>
        <p:sp>
          <p:nvSpPr>
            <p:cNvPr id="39" name="椭圆 38">
              <a:extLst>
                <a:ext uri="{FF2B5EF4-FFF2-40B4-BE49-F238E27FC236}">
                  <a16:creationId xmlns:a16="http://schemas.microsoft.com/office/drawing/2014/main" id="{539DEA20-D7C7-4629-8722-080D52B71087}"/>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0" name="组合 39">
            <a:extLst>
              <a:ext uri="{FF2B5EF4-FFF2-40B4-BE49-F238E27FC236}">
                <a16:creationId xmlns:a16="http://schemas.microsoft.com/office/drawing/2014/main" id="{81204BF5-083D-4B8F-9368-6770C04FB46F}"/>
              </a:ext>
            </a:extLst>
          </p:cNvPr>
          <p:cNvGrpSpPr/>
          <p:nvPr/>
        </p:nvGrpSpPr>
        <p:grpSpPr>
          <a:xfrm>
            <a:off x="244415" y="3550292"/>
            <a:ext cx="3180897" cy="369332"/>
            <a:chOff x="1402896" y="1819546"/>
            <a:chExt cx="3180897" cy="369332"/>
          </a:xfrm>
        </p:grpSpPr>
        <p:sp>
          <p:nvSpPr>
            <p:cNvPr id="41" name="文本框 40">
              <a:extLst>
                <a:ext uri="{FF2B5EF4-FFF2-40B4-BE49-F238E27FC236}">
                  <a16:creationId xmlns:a16="http://schemas.microsoft.com/office/drawing/2014/main" id="{ED24CC30-26E1-48C2-8621-3E1141D0AABF}"/>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检查工具授权</a:t>
              </a:r>
            </a:p>
          </p:txBody>
        </p:sp>
        <p:sp>
          <p:nvSpPr>
            <p:cNvPr id="42" name="椭圆 41">
              <a:extLst>
                <a:ext uri="{FF2B5EF4-FFF2-40B4-BE49-F238E27FC236}">
                  <a16:creationId xmlns:a16="http://schemas.microsoft.com/office/drawing/2014/main" id="{BE94CBBA-D799-4BD3-944D-D097807E2E15}"/>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3" name="组合 42">
            <a:extLst>
              <a:ext uri="{FF2B5EF4-FFF2-40B4-BE49-F238E27FC236}">
                <a16:creationId xmlns:a16="http://schemas.microsoft.com/office/drawing/2014/main" id="{1AFE2F19-47B1-481C-B769-295E13C08CBD}"/>
              </a:ext>
            </a:extLst>
          </p:cNvPr>
          <p:cNvGrpSpPr/>
          <p:nvPr/>
        </p:nvGrpSpPr>
        <p:grpSpPr>
          <a:xfrm>
            <a:off x="244415" y="4853959"/>
            <a:ext cx="3180897" cy="369332"/>
            <a:chOff x="1402896" y="1819546"/>
            <a:chExt cx="3180897" cy="369332"/>
          </a:xfrm>
        </p:grpSpPr>
        <p:sp>
          <p:nvSpPr>
            <p:cNvPr id="44" name="文本框 43">
              <a:extLst>
                <a:ext uri="{FF2B5EF4-FFF2-40B4-BE49-F238E27FC236}">
                  <a16:creationId xmlns:a16="http://schemas.microsoft.com/office/drawing/2014/main" id="{DCB21892-5D2C-4EAE-A696-8095873C5D33}"/>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执行工具</a:t>
              </a:r>
            </a:p>
          </p:txBody>
        </p:sp>
        <p:sp>
          <p:nvSpPr>
            <p:cNvPr id="45" name="椭圆 44">
              <a:extLst>
                <a:ext uri="{FF2B5EF4-FFF2-40B4-BE49-F238E27FC236}">
                  <a16:creationId xmlns:a16="http://schemas.microsoft.com/office/drawing/2014/main" id="{53DE38E6-2D3E-4EB1-BAF1-B9F39E238141}"/>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6" name="组合 45">
            <a:extLst>
              <a:ext uri="{FF2B5EF4-FFF2-40B4-BE49-F238E27FC236}">
                <a16:creationId xmlns:a16="http://schemas.microsoft.com/office/drawing/2014/main" id="{D71C7943-69E0-4062-B7D2-ED94539DA1B9}"/>
              </a:ext>
            </a:extLst>
          </p:cNvPr>
          <p:cNvGrpSpPr/>
          <p:nvPr/>
        </p:nvGrpSpPr>
        <p:grpSpPr>
          <a:xfrm>
            <a:off x="244415" y="5237075"/>
            <a:ext cx="3413239" cy="369332"/>
            <a:chOff x="1402896" y="1819546"/>
            <a:chExt cx="3413239" cy="369332"/>
          </a:xfrm>
        </p:grpSpPr>
        <p:sp>
          <p:nvSpPr>
            <p:cNvPr id="47" name="文本框 46">
              <a:extLst>
                <a:ext uri="{FF2B5EF4-FFF2-40B4-BE49-F238E27FC236}">
                  <a16:creationId xmlns:a16="http://schemas.microsoft.com/office/drawing/2014/main" id="{CB59532C-E86E-4708-98BB-F6A31CC809C6}"/>
                </a:ext>
              </a:extLst>
            </p:cNvPr>
            <p:cNvSpPr txBox="1"/>
            <p:nvPr/>
          </p:nvSpPr>
          <p:spPr>
            <a:xfrm>
              <a:off x="1601106" y="1819546"/>
              <a:ext cx="3215029"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判断是否结束，生成响应数据</a:t>
              </a:r>
            </a:p>
          </p:txBody>
        </p:sp>
        <p:sp>
          <p:nvSpPr>
            <p:cNvPr id="48" name="椭圆 47">
              <a:extLst>
                <a:ext uri="{FF2B5EF4-FFF2-40B4-BE49-F238E27FC236}">
                  <a16:creationId xmlns:a16="http://schemas.microsoft.com/office/drawing/2014/main" id="{47D5E060-F375-448F-802A-C9F31FEEF9D4}"/>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9" name="组合 48">
            <a:extLst>
              <a:ext uri="{FF2B5EF4-FFF2-40B4-BE49-F238E27FC236}">
                <a16:creationId xmlns:a16="http://schemas.microsoft.com/office/drawing/2014/main" id="{BD2BF760-190D-4073-B702-97D00F0B5640}"/>
              </a:ext>
            </a:extLst>
          </p:cNvPr>
          <p:cNvGrpSpPr/>
          <p:nvPr/>
        </p:nvGrpSpPr>
        <p:grpSpPr>
          <a:xfrm>
            <a:off x="476758" y="3970440"/>
            <a:ext cx="3180897" cy="369332"/>
            <a:chOff x="1402896" y="1819546"/>
            <a:chExt cx="3180897" cy="369332"/>
          </a:xfrm>
        </p:grpSpPr>
        <p:sp>
          <p:nvSpPr>
            <p:cNvPr id="50" name="文本框 49">
              <a:extLst>
                <a:ext uri="{FF2B5EF4-FFF2-40B4-BE49-F238E27FC236}">
                  <a16:creationId xmlns:a16="http://schemas.microsoft.com/office/drawing/2014/main" id="{CB29C0C9-A0FE-4AE3-A7FC-922C146C0F34}"/>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检查会话配置自动批准设置</a:t>
              </a:r>
            </a:p>
          </p:txBody>
        </p:sp>
        <p:sp>
          <p:nvSpPr>
            <p:cNvPr id="51" name="椭圆 50">
              <a:extLst>
                <a:ext uri="{FF2B5EF4-FFF2-40B4-BE49-F238E27FC236}">
                  <a16:creationId xmlns:a16="http://schemas.microsoft.com/office/drawing/2014/main" id="{6CF47B31-CBF5-4521-81B3-540A78CC1467}"/>
                </a:ext>
              </a:extLst>
            </p:cNvPr>
            <p:cNvSpPr/>
            <p:nvPr/>
          </p:nvSpPr>
          <p:spPr>
            <a:xfrm>
              <a:off x="1402896" y="1879622"/>
              <a:ext cx="205740" cy="205740"/>
            </a:xfrm>
            <a:prstGeom prst="ellipse">
              <a:avLst/>
            </a:prstGeom>
            <a:gradFill>
              <a:gsLst>
                <a:gs pos="0">
                  <a:schemeClr val="bg1">
                    <a:lumMod val="95000"/>
                  </a:schemeClr>
                </a:gs>
                <a:gs pos="100000">
                  <a:schemeClr val="accent2">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52" name="组合 51">
            <a:extLst>
              <a:ext uri="{FF2B5EF4-FFF2-40B4-BE49-F238E27FC236}">
                <a16:creationId xmlns:a16="http://schemas.microsoft.com/office/drawing/2014/main" id="{AF4D5679-C68C-4DBC-84A0-98F21A7B5893}"/>
              </a:ext>
            </a:extLst>
          </p:cNvPr>
          <p:cNvGrpSpPr/>
          <p:nvPr/>
        </p:nvGrpSpPr>
        <p:grpSpPr>
          <a:xfrm>
            <a:off x="476758" y="4413089"/>
            <a:ext cx="3180897" cy="369332"/>
            <a:chOff x="1402896" y="1819546"/>
            <a:chExt cx="3180897" cy="369332"/>
          </a:xfrm>
        </p:grpSpPr>
        <p:sp>
          <p:nvSpPr>
            <p:cNvPr id="53" name="文本框 52">
              <a:extLst>
                <a:ext uri="{FF2B5EF4-FFF2-40B4-BE49-F238E27FC236}">
                  <a16:creationId xmlns:a16="http://schemas.microsoft.com/office/drawing/2014/main" id="{2ADAF53F-7D02-4DBF-B1C1-F28EC6F672FC}"/>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检查用户消息授权标记</a:t>
              </a:r>
            </a:p>
          </p:txBody>
        </p:sp>
        <p:sp>
          <p:nvSpPr>
            <p:cNvPr id="54" name="椭圆 53">
              <a:extLst>
                <a:ext uri="{FF2B5EF4-FFF2-40B4-BE49-F238E27FC236}">
                  <a16:creationId xmlns:a16="http://schemas.microsoft.com/office/drawing/2014/main" id="{57F846A5-0F5F-474F-8ABE-FC2605E99141}"/>
                </a:ext>
              </a:extLst>
            </p:cNvPr>
            <p:cNvSpPr/>
            <p:nvPr/>
          </p:nvSpPr>
          <p:spPr>
            <a:xfrm>
              <a:off x="1402896" y="1879622"/>
              <a:ext cx="205740" cy="205740"/>
            </a:xfrm>
            <a:prstGeom prst="ellipse">
              <a:avLst/>
            </a:prstGeom>
            <a:gradFill>
              <a:gsLst>
                <a:gs pos="0">
                  <a:schemeClr val="bg1">
                    <a:lumMod val="95000"/>
                  </a:schemeClr>
                </a:gs>
                <a:gs pos="100000">
                  <a:schemeClr val="accent2">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Tree>
    <p:extLst>
      <p:ext uri="{BB962C8B-B14F-4D97-AF65-F5344CB8AC3E}">
        <p14:creationId xmlns:p14="http://schemas.microsoft.com/office/powerpoint/2010/main" val="301029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3CF94-3E0B-0CC3-A9FA-DE56817F1BA6}"/>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47D3D910-1447-F5B9-489B-44CC4BCEC15A}"/>
              </a:ext>
            </a:extLst>
          </p:cNvPr>
          <p:cNvSpPr txBox="1"/>
          <p:nvPr/>
        </p:nvSpPr>
        <p:spPr>
          <a:xfrm>
            <a:off x="123251" y="1401201"/>
            <a:ext cx="3757754" cy="5015921"/>
          </a:xfrm>
          <a:prstGeom prst="rect">
            <a:avLst/>
          </a:prstGeom>
          <a:solidFill>
            <a:srgbClr val="B9E7DD"/>
          </a:solid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pic>
        <p:nvPicPr>
          <p:cNvPr id="7" name="图片 6">
            <a:extLst>
              <a:ext uri="{FF2B5EF4-FFF2-40B4-BE49-F238E27FC236}">
                <a16:creationId xmlns:a16="http://schemas.microsoft.com/office/drawing/2014/main" id="{6122E6EA-B39B-B08E-F610-2C3AC0CE6FCA}"/>
              </a:ext>
            </a:extLst>
          </p:cNvPr>
          <p:cNvPicPr>
            <a:picLocks noChangeAspect="1"/>
          </p:cNvPicPr>
          <p:nvPr/>
        </p:nvPicPr>
        <p:blipFill>
          <a:blip r:embed="rId3"/>
          <a:stretch>
            <a:fillRect/>
          </a:stretch>
        </p:blipFill>
        <p:spPr>
          <a:xfrm>
            <a:off x="0" y="0"/>
            <a:ext cx="12192000" cy="6858000"/>
          </a:xfrm>
          <a:prstGeom prst="rect">
            <a:avLst/>
          </a:prstGeom>
          <a:gradFill>
            <a:gsLst>
              <a:gs pos="0">
                <a:schemeClr val="bg1">
                  <a:lumMod val="95000"/>
                </a:schemeClr>
              </a:gs>
              <a:gs pos="100000">
                <a:schemeClr val="accent2">
                  <a:lumMod val="90000"/>
                </a:schemeClr>
              </a:gs>
            </a:gsLst>
            <a:lin ang="5400000" scaled="1"/>
          </a:gradFill>
        </p:spPr>
      </p:pic>
      <p:sp>
        <p:nvSpPr>
          <p:cNvPr id="3" name="文本框 2">
            <a:extLst>
              <a:ext uri="{FF2B5EF4-FFF2-40B4-BE49-F238E27FC236}">
                <a16:creationId xmlns:a16="http://schemas.microsoft.com/office/drawing/2014/main" id="{409C447B-21BA-997A-1592-8AAEABA06D33}"/>
              </a:ext>
            </a:extLst>
          </p:cNvPr>
          <p:cNvSpPr txBox="1"/>
          <p:nvPr/>
        </p:nvSpPr>
        <p:spPr>
          <a:xfrm>
            <a:off x="496213" y="340301"/>
            <a:ext cx="271621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rPr>
              <a:t>作品介绍</a:t>
            </a:r>
            <a:endParaRPr lang="en-US" altLang="zh-CN"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120" normalizeH="0" baseline="0" noProof="0" dirty="0">
              <a:ln>
                <a:noFill/>
              </a:ln>
              <a:solidFill>
                <a:schemeClr val="accent1"/>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endParaRPr>
          </a:p>
        </p:txBody>
      </p:sp>
      <p:sp>
        <p:nvSpPr>
          <p:cNvPr id="12" name="椭圆 11">
            <a:extLst>
              <a:ext uri="{FF2B5EF4-FFF2-40B4-BE49-F238E27FC236}">
                <a16:creationId xmlns:a16="http://schemas.microsoft.com/office/drawing/2014/main" id="{D0116788-1C12-CC77-06D3-76527A38EA9E}"/>
              </a:ext>
            </a:extLst>
          </p:cNvPr>
          <p:cNvSpPr/>
          <p:nvPr/>
        </p:nvSpPr>
        <p:spPr>
          <a:xfrm>
            <a:off x="2314230" y="440878"/>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6" name="图片 5">
            <a:extLst>
              <a:ext uri="{FF2B5EF4-FFF2-40B4-BE49-F238E27FC236}">
                <a16:creationId xmlns:a16="http://schemas.microsoft.com/office/drawing/2014/main" id="{11249E06-0949-EB96-A055-823223959E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1525" y="1294408"/>
            <a:ext cx="15010255" cy="8443269"/>
          </a:xfrm>
          <a:prstGeom prst="rect">
            <a:avLst/>
          </a:prstGeom>
          <a:effectLst>
            <a:softEdge rad="203200"/>
          </a:effectLst>
        </p:spPr>
      </p:pic>
      <p:sp>
        <p:nvSpPr>
          <p:cNvPr id="15" name="文本框 14">
            <a:extLst>
              <a:ext uri="{FF2B5EF4-FFF2-40B4-BE49-F238E27FC236}">
                <a16:creationId xmlns:a16="http://schemas.microsoft.com/office/drawing/2014/main" id="{C5A2B1E5-22F0-27D6-C313-C18E333B819E}"/>
              </a:ext>
            </a:extLst>
          </p:cNvPr>
          <p:cNvSpPr txBox="1"/>
          <p:nvPr/>
        </p:nvSpPr>
        <p:spPr>
          <a:xfrm>
            <a:off x="2647604" y="317485"/>
            <a:ext cx="2636460" cy="580159"/>
          </a:xfrm>
          <a:prstGeom prst="rect">
            <a:avLst/>
          </a:prstGeom>
          <a:noFill/>
          <a:ln w="12700">
            <a:noFill/>
          </a:ln>
        </p:spPr>
        <p:txBody>
          <a:bodyPr wrap="square" rtlCol="0">
            <a:spAutoFit/>
          </a:bodyPr>
          <a:lstStyle/>
          <a:p>
            <a:pPr lvl="0">
              <a:lnSpc>
                <a:spcPct val="120000"/>
              </a:lnSpc>
              <a:defRPr/>
            </a:pPr>
            <a:r>
              <a:rPr lang="zh-CN" altLang="en-US" sz="2800" dirty="0">
                <a:latin typeface="华文新魏" panose="02010800040101010101" pitchFamily="2" charset="-122"/>
                <a:ea typeface="华文新魏" panose="02010800040101010101" pitchFamily="2" charset="-122"/>
              </a:rPr>
              <a:t>核心工作流程</a:t>
            </a:r>
            <a:endParaRPr kumimoji="0" lang="zh-CN" altLang="en-US" sz="2800" b="0" i="0" u="none" strike="noStrike" kern="1200" cap="none" spc="120" normalizeH="0" baseline="0" noProof="0" dirty="0">
              <a:ln>
                <a:noFill/>
              </a:ln>
              <a:effectLst/>
              <a:uLnTx/>
              <a:uFillTx/>
              <a:latin typeface="华文新魏" panose="02010800040101010101" pitchFamily="2" charset="-122"/>
              <a:ea typeface="华文新魏" panose="02010800040101010101" pitchFamily="2" charset="-122"/>
              <a:cs typeface="OPPOSans R" panose="00020600040101010101" pitchFamily="18" charset="-122"/>
            </a:endParaRPr>
          </a:p>
        </p:txBody>
      </p:sp>
      <p:grpSp>
        <p:nvGrpSpPr>
          <p:cNvPr id="25" name="组合 24">
            <a:extLst>
              <a:ext uri="{FF2B5EF4-FFF2-40B4-BE49-F238E27FC236}">
                <a16:creationId xmlns:a16="http://schemas.microsoft.com/office/drawing/2014/main" id="{DFF92FFF-EC40-C63A-985C-DF9073368AE4}"/>
              </a:ext>
            </a:extLst>
          </p:cNvPr>
          <p:cNvGrpSpPr/>
          <p:nvPr/>
        </p:nvGrpSpPr>
        <p:grpSpPr>
          <a:xfrm>
            <a:off x="244415" y="1468466"/>
            <a:ext cx="3178387" cy="584775"/>
            <a:chOff x="1402896" y="1653303"/>
            <a:chExt cx="3178387" cy="584775"/>
          </a:xfrm>
        </p:grpSpPr>
        <p:sp>
          <p:nvSpPr>
            <p:cNvPr id="26" name="文本框 25">
              <a:extLst>
                <a:ext uri="{FF2B5EF4-FFF2-40B4-BE49-F238E27FC236}">
                  <a16:creationId xmlns:a16="http://schemas.microsoft.com/office/drawing/2014/main" id="{C611969A-8323-810B-FE63-B0D393A8AB13}"/>
                </a:ext>
              </a:extLst>
            </p:cNvPr>
            <p:cNvSpPr txBox="1"/>
            <p:nvPr/>
          </p:nvSpPr>
          <p:spPr>
            <a:xfrm>
              <a:off x="1598597" y="1653303"/>
              <a:ext cx="2982686" cy="584775"/>
            </a:xfrm>
            <a:prstGeom prst="rect">
              <a:avLst/>
            </a:prstGeom>
            <a:noFill/>
          </p:spPr>
          <p:txBody>
            <a:bodyPr wrap="square" rtlCol="0">
              <a:spAutoFit/>
            </a:bodyPr>
            <a:lstStyle/>
            <a:p>
              <a:r>
                <a:rPr lang="zh-CN" altLang="en-US" sz="3200" dirty="0">
                  <a:latin typeface="OPPOSans R" panose="00020600040101010101" pitchFamily="18" charset="-122"/>
                  <a:ea typeface="OPPOSans R" panose="00020600040101010101" pitchFamily="18" charset="-122"/>
                  <a:cs typeface="OPPOSans R" panose="00020600040101010101" pitchFamily="18" charset="-122"/>
                </a:rPr>
                <a:t>接收会话数据</a:t>
              </a:r>
            </a:p>
          </p:txBody>
        </p:sp>
        <p:sp>
          <p:nvSpPr>
            <p:cNvPr id="27" name="椭圆 26">
              <a:extLst>
                <a:ext uri="{FF2B5EF4-FFF2-40B4-BE49-F238E27FC236}">
                  <a16:creationId xmlns:a16="http://schemas.microsoft.com/office/drawing/2014/main" id="{2F696428-69A9-BFAD-D10C-7674BAFA22CA}"/>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28" name="组合 27">
            <a:extLst>
              <a:ext uri="{FF2B5EF4-FFF2-40B4-BE49-F238E27FC236}">
                <a16:creationId xmlns:a16="http://schemas.microsoft.com/office/drawing/2014/main" id="{F1B036AA-2084-9CA5-D3DF-3599C3D9B5CC}"/>
              </a:ext>
            </a:extLst>
          </p:cNvPr>
          <p:cNvGrpSpPr/>
          <p:nvPr/>
        </p:nvGrpSpPr>
        <p:grpSpPr>
          <a:xfrm>
            <a:off x="244415" y="2017826"/>
            <a:ext cx="3180897" cy="369332"/>
            <a:chOff x="1402896" y="1819546"/>
            <a:chExt cx="3180897" cy="369332"/>
          </a:xfrm>
        </p:grpSpPr>
        <p:sp>
          <p:nvSpPr>
            <p:cNvPr id="29" name="文本框 28">
              <a:extLst>
                <a:ext uri="{FF2B5EF4-FFF2-40B4-BE49-F238E27FC236}">
                  <a16:creationId xmlns:a16="http://schemas.microsoft.com/office/drawing/2014/main" id="{59D72AAE-C93C-A9B5-2081-6A737EF6F737}"/>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检查并补全会话配置</a:t>
              </a:r>
            </a:p>
          </p:txBody>
        </p:sp>
        <p:sp>
          <p:nvSpPr>
            <p:cNvPr id="30" name="椭圆 29">
              <a:extLst>
                <a:ext uri="{FF2B5EF4-FFF2-40B4-BE49-F238E27FC236}">
                  <a16:creationId xmlns:a16="http://schemas.microsoft.com/office/drawing/2014/main" id="{B2D58EA4-91C0-6A6A-FC52-72E5ADF3B17C}"/>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1" name="组合 30">
            <a:extLst>
              <a:ext uri="{FF2B5EF4-FFF2-40B4-BE49-F238E27FC236}">
                <a16:creationId xmlns:a16="http://schemas.microsoft.com/office/drawing/2014/main" id="{F4F5D787-2C38-F3AD-D490-F7A1DF386F7E}"/>
              </a:ext>
            </a:extLst>
          </p:cNvPr>
          <p:cNvGrpSpPr/>
          <p:nvPr/>
        </p:nvGrpSpPr>
        <p:grpSpPr>
          <a:xfrm>
            <a:off x="244415" y="2400943"/>
            <a:ext cx="3180897" cy="369332"/>
            <a:chOff x="1402896" y="1819546"/>
            <a:chExt cx="3180897" cy="369332"/>
          </a:xfrm>
        </p:grpSpPr>
        <p:sp>
          <p:nvSpPr>
            <p:cNvPr id="32" name="文本框 31">
              <a:extLst>
                <a:ext uri="{FF2B5EF4-FFF2-40B4-BE49-F238E27FC236}">
                  <a16:creationId xmlns:a16="http://schemas.microsoft.com/office/drawing/2014/main" id="{AB8EF598-24C9-2DA7-47AF-6A55235C59CC}"/>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生成提示词</a:t>
              </a:r>
            </a:p>
          </p:txBody>
        </p:sp>
        <p:sp>
          <p:nvSpPr>
            <p:cNvPr id="33" name="椭圆 32">
              <a:extLst>
                <a:ext uri="{FF2B5EF4-FFF2-40B4-BE49-F238E27FC236}">
                  <a16:creationId xmlns:a16="http://schemas.microsoft.com/office/drawing/2014/main" id="{B99CC193-5DE6-26C1-0449-92FA521A6EAB}"/>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4" name="组合 33">
            <a:extLst>
              <a:ext uri="{FF2B5EF4-FFF2-40B4-BE49-F238E27FC236}">
                <a16:creationId xmlns:a16="http://schemas.microsoft.com/office/drawing/2014/main" id="{A9C4539C-4EB3-A149-397B-F4938A72EC9A}"/>
              </a:ext>
            </a:extLst>
          </p:cNvPr>
          <p:cNvGrpSpPr/>
          <p:nvPr/>
        </p:nvGrpSpPr>
        <p:grpSpPr>
          <a:xfrm>
            <a:off x="244415" y="2784059"/>
            <a:ext cx="3180897" cy="369332"/>
            <a:chOff x="1402896" y="1819546"/>
            <a:chExt cx="3180897" cy="369332"/>
          </a:xfrm>
        </p:grpSpPr>
        <p:sp>
          <p:nvSpPr>
            <p:cNvPr id="35" name="文本框 34">
              <a:extLst>
                <a:ext uri="{FF2B5EF4-FFF2-40B4-BE49-F238E27FC236}">
                  <a16:creationId xmlns:a16="http://schemas.microsoft.com/office/drawing/2014/main" id="{DE0167F2-B46F-CAD8-274D-2F8AA15AC0C5}"/>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调用大语言模型 </a:t>
              </a:r>
              <a:r>
                <a:rPr lang="en-US" altLang="zh-CN" dirty="0"/>
                <a:t>API</a:t>
              </a:r>
              <a:endParaRPr lang="zh-CN" altLang="en-US" dirty="0"/>
            </a:p>
          </p:txBody>
        </p:sp>
        <p:sp>
          <p:nvSpPr>
            <p:cNvPr id="36" name="椭圆 35">
              <a:extLst>
                <a:ext uri="{FF2B5EF4-FFF2-40B4-BE49-F238E27FC236}">
                  <a16:creationId xmlns:a16="http://schemas.microsoft.com/office/drawing/2014/main" id="{6F175783-8ABB-8B42-F35A-6E744660BA09}"/>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7" name="组合 36">
            <a:extLst>
              <a:ext uri="{FF2B5EF4-FFF2-40B4-BE49-F238E27FC236}">
                <a16:creationId xmlns:a16="http://schemas.microsoft.com/office/drawing/2014/main" id="{D9C42644-ED9D-6D63-20A7-7D29743083C3}"/>
              </a:ext>
            </a:extLst>
          </p:cNvPr>
          <p:cNvGrpSpPr/>
          <p:nvPr/>
        </p:nvGrpSpPr>
        <p:grpSpPr>
          <a:xfrm>
            <a:off x="244415" y="3167175"/>
            <a:ext cx="3180897" cy="369332"/>
            <a:chOff x="1402896" y="1819546"/>
            <a:chExt cx="3180897" cy="369332"/>
          </a:xfrm>
        </p:grpSpPr>
        <p:sp>
          <p:nvSpPr>
            <p:cNvPr id="38" name="文本框 37">
              <a:extLst>
                <a:ext uri="{FF2B5EF4-FFF2-40B4-BE49-F238E27FC236}">
                  <a16:creationId xmlns:a16="http://schemas.microsoft.com/office/drawing/2014/main" id="{450D119F-30A8-4388-048E-CF6A89EF79F6}"/>
                </a:ext>
              </a:extLst>
            </p:cNvPr>
            <p:cNvSpPr txBox="1"/>
            <p:nvPr/>
          </p:nvSpPr>
          <p:spPr>
            <a:xfrm>
              <a:off x="1601107" y="1819546"/>
              <a:ext cx="2982686" cy="369332"/>
            </a:xfrm>
            <a:prstGeom prst="rect">
              <a:avLst/>
            </a:prstGeom>
            <a:noFill/>
          </p:spPr>
          <p:txBody>
            <a:bodyPr wrap="square" rtlCol="0">
              <a:spAutoFit/>
            </a:bodyPr>
            <a:lstStyle/>
            <a:p>
              <a:r>
                <a:rPr lang="zh-CN" altLang="en-US" dirty="0">
                  <a:latin typeface="OPPOSans R" panose="00020600040101010101" pitchFamily="18" charset="-122"/>
                  <a:ea typeface="OPPOSans R" panose="00020600040101010101" pitchFamily="18" charset="-122"/>
                  <a:cs typeface="OPPOSans R" panose="00020600040101010101" pitchFamily="18" charset="-122"/>
                </a:rPr>
                <a:t>解析工具调用</a:t>
              </a:r>
            </a:p>
          </p:txBody>
        </p:sp>
        <p:sp>
          <p:nvSpPr>
            <p:cNvPr id="39" name="椭圆 38">
              <a:extLst>
                <a:ext uri="{FF2B5EF4-FFF2-40B4-BE49-F238E27FC236}">
                  <a16:creationId xmlns:a16="http://schemas.microsoft.com/office/drawing/2014/main" id="{C1FB2096-7465-F5BC-F666-786CF9D8E278}"/>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0" name="组合 39">
            <a:extLst>
              <a:ext uri="{FF2B5EF4-FFF2-40B4-BE49-F238E27FC236}">
                <a16:creationId xmlns:a16="http://schemas.microsoft.com/office/drawing/2014/main" id="{D4762425-BBC1-584A-727E-B4B55736B901}"/>
              </a:ext>
            </a:extLst>
          </p:cNvPr>
          <p:cNvGrpSpPr/>
          <p:nvPr/>
        </p:nvGrpSpPr>
        <p:grpSpPr>
          <a:xfrm>
            <a:off x="244415" y="3550292"/>
            <a:ext cx="3180897" cy="369332"/>
            <a:chOff x="1402896" y="1819546"/>
            <a:chExt cx="3180897" cy="369332"/>
          </a:xfrm>
        </p:grpSpPr>
        <p:sp>
          <p:nvSpPr>
            <p:cNvPr id="41" name="文本框 40">
              <a:extLst>
                <a:ext uri="{FF2B5EF4-FFF2-40B4-BE49-F238E27FC236}">
                  <a16:creationId xmlns:a16="http://schemas.microsoft.com/office/drawing/2014/main" id="{967C35FF-A5DF-E9D3-D5DF-29D4CDAD92C3}"/>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检查工具授权</a:t>
              </a:r>
            </a:p>
          </p:txBody>
        </p:sp>
        <p:sp>
          <p:nvSpPr>
            <p:cNvPr id="42" name="椭圆 41">
              <a:extLst>
                <a:ext uri="{FF2B5EF4-FFF2-40B4-BE49-F238E27FC236}">
                  <a16:creationId xmlns:a16="http://schemas.microsoft.com/office/drawing/2014/main" id="{91B5EE84-6161-E03F-D8C3-1B7FF1C87B64}"/>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3" name="组合 42">
            <a:extLst>
              <a:ext uri="{FF2B5EF4-FFF2-40B4-BE49-F238E27FC236}">
                <a16:creationId xmlns:a16="http://schemas.microsoft.com/office/drawing/2014/main" id="{6E1D23F4-F1EF-6C6C-FC02-44EB0557A0A5}"/>
              </a:ext>
            </a:extLst>
          </p:cNvPr>
          <p:cNvGrpSpPr/>
          <p:nvPr/>
        </p:nvGrpSpPr>
        <p:grpSpPr>
          <a:xfrm>
            <a:off x="244415" y="4853959"/>
            <a:ext cx="3180897" cy="369332"/>
            <a:chOff x="1402896" y="1819546"/>
            <a:chExt cx="3180897" cy="369332"/>
          </a:xfrm>
        </p:grpSpPr>
        <p:sp>
          <p:nvSpPr>
            <p:cNvPr id="44" name="文本框 43">
              <a:extLst>
                <a:ext uri="{FF2B5EF4-FFF2-40B4-BE49-F238E27FC236}">
                  <a16:creationId xmlns:a16="http://schemas.microsoft.com/office/drawing/2014/main" id="{0539AF93-4751-60AC-E63C-53A4224BF93D}"/>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执行工具</a:t>
              </a:r>
            </a:p>
          </p:txBody>
        </p:sp>
        <p:sp>
          <p:nvSpPr>
            <p:cNvPr id="45" name="椭圆 44">
              <a:extLst>
                <a:ext uri="{FF2B5EF4-FFF2-40B4-BE49-F238E27FC236}">
                  <a16:creationId xmlns:a16="http://schemas.microsoft.com/office/drawing/2014/main" id="{7046549F-C35E-3344-0167-A1078B2F154C}"/>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6" name="组合 45">
            <a:extLst>
              <a:ext uri="{FF2B5EF4-FFF2-40B4-BE49-F238E27FC236}">
                <a16:creationId xmlns:a16="http://schemas.microsoft.com/office/drawing/2014/main" id="{E69F46E1-4429-829A-6B7B-3CF30960D584}"/>
              </a:ext>
            </a:extLst>
          </p:cNvPr>
          <p:cNvGrpSpPr/>
          <p:nvPr/>
        </p:nvGrpSpPr>
        <p:grpSpPr>
          <a:xfrm>
            <a:off x="244415" y="5237075"/>
            <a:ext cx="3636589" cy="369332"/>
            <a:chOff x="1402896" y="1819546"/>
            <a:chExt cx="3636589" cy="369332"/>
          </a:xfrm>
        </p:grpSpPr>
        <p:sp>
          <p:nvSpPr>
            <p:cNvPr id="47" name="文本框 46">
              <a:extLst>
                <a:ext uri="{FF2B5EF4-FFF2-40B4-BE49-F238E27FC236}">
                  <a16:creationId xmlns:a16="http://schemas.microsoft.com/office/drawing/2014/main" id="{2B189677-D2BE-AA1F-E108-D3AC0321E9AB}"/>
                </a:ext>
              </a:extLst>
            </p:cNvPr>
            <p:cNvSpPr txBox="1"/>
            <p:nvPr/>
          </p:nvSpPr>
          <p:spPr>
            <a:xfrm>
              <a:off x="1601106" y="1819546"/>
              <a:ext cx="3438379"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判断是否结束，生成响应数据</a:t>
              </a:r>
            </a:p>
          </p:txBody>
        </p:sp>
        <p:sp>
          <p:nvSpPr>
            <p:cNvPr id="48" name="椭圆 47">
              <a:extLst>
                <a:ext uri="{FF2B5EF4-FFF2-40B4-BE49-F238E27FC236}">
                  <a16:creationId xmlns:a16="http://schemas.microsoft.com/office/drawing/2014/main" id="{8EA75B10-EB84-848C-1805-87874A6E0F9C}"/>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9" name="组合 48">
            <a:extLst>
              <a:ext uri="{FF2B5EF4-FFF2-40B4-BE49-F238E27FC236}">
                <a16:creationId xmlns:a16="http://schemas.microsoft.com/office/drawing/2014/main" id="{365E3B93-DE2F-7A68-F31E-316F795365FF}"/>
              </a:ext>
            </a:extLst>
          </p:cNvPr>
          <p:cNvGrpSpPr/>
          <p:nvPr/>
        </p:nvGrpSpPr>
        <p:grpSpPr>
          <a:xfrm>
            <a:off x="476758" y="3970440"/>
            <a:ext cx="3180897" cy="369332"/>
            <a:chOff x="1402896" y="1819546"/>
            <a:chExt cx="3180897" cy="369332"/>
          </a:xfrm>
        </p:grpSpPr>
        <p:sp>
          <p:nvSpPr>
            <p:cNvPr id="50" name="文本框 49">
              <a:extLst>
                <a:ext uri="{FF2B5EF4-FFF2-40B4-BE49-F238E27FC236}">
                  <a16:creationId xmlns:a16="http://schemas.microsoft.com/office/drawing/2014/main" id="{D8441A37-9D12-65C5-8E38-55EA5A8816B3}"/>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检查会话配置自动批准设置</a:t>
              </a:r>
            </a:p>
          </p:txBody>
        </p:sp>
        <p:sp>
          <p:nvSpPr>
            <p:cNvPr id="51" name="椭圆 50">
              <a:extLst>
                <a:ext uri="{FF2B5EF4-FFF2-40B4-BE49-F238E27FC236}">
                  <a16:creationId xmlns:a16="http://schemas.microsoft.com/office/drawing/2014/main" id="{5A6193A1-8DA0-4330-4371-F33E83FBBEDE}"/>
                </a:ext>
              </a:extLst>
            </p:cNvPr>
            <p:cNvSpPr/>
            <p:nvPr/>
          </p:nvSpPr>
          <p:spPr>
            <a:xfrm>
              <a:off x="1402896" y="1879622"/>
              <a:ext cx="205740" cy="205740"/>
            </a:xfrm>
            <a:prstGeom prst="ellipse">
              <a:avLst/>
            </a:prstGeom>
            <a:gradFill>
              <a:gsLst>
                <a:gs pos="0">
                  <a:schemeClr val="bg1">
                    <a:lumMod val="95000"/>
                  </a:schemeClr>
                </a:gs>
                <a:gs pos="100000">
                  <a:schemeClr val="accent2">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52" name="组合 51">
            <a:extLst>
              <a:ext uri="{FF2B5EF4-FFF2-40B4-BE49-F238E27FC236}">
                <a16:creationId xmlns:a16="http://schemas.microsoft.com/office/drawing/2014/main" id="{4EF53DA1-A1D0-895E-3AD2-6A458BABD57C}"/>
              </a:ext>
            </a:extLst>
          </p:cNvPr>
          <p:cNvGrpSpPr/>
          <p:nvPr/>
        </p:nvGrpSpPr>
        <p:grpSpPr>
          <a:xfrm>
            <a:off x="476758" y="4413089"/>
            <a:ext cx="3180897" cy="369332"/>
            <a:chOff x="1402896" y="1819546"/>
            <a:chExt cx="3180897" cy="369332"/>
          </a:xfrm>
        </p:grpSpPr>
        <p:sp>
          <p:nvSpPr>
            <p:cNvPr id="53" name="文本框 52">
              <a:extLst>
                <a:ext uri="{FF2B5EF4-FFF2-40B4-BE49-F238E27FC236}">
                  <a16:creationId xmlns:a16="http://schemas.microsoft.com/office/drawing/2014/main" id="{B59D8DB4-A558-FE64-4F25-9DAE30BD66D7}"/>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检查用户消息授权标记</a:t>
              </a:r>
            </a:p>
          </p:txBody>
        </p:sp>
        <p:sp>
          <p:nvSpPr>
            <p:cNvPr id="54" name="椭圆 53">
              <a:extLst>
                <a:ext uri="{FF2B5EF4-FFF2-40B4-BE49-F238E27FC236}">
                  <a16:creationId xmlns:a16="http://schemas.microsoft.com/office/drawing/2014/main" id="{10F1B004-9A63-C10A-933C-5A6FB5EE37BE}"/>
                </a:ext>
              </a:extLst>
            </p:cNvPr>
            <p:cNvSpPr/>
            <p:nvPr/>
          </p:nvSpPr>
          <p:spPr>
            <a:xfrm>
              <a:off x="1402896" y="1879622"/>
              <a:ext cx="205740" cy="205740"/>
            </a:xfrm>
            <a:prstGeom prst="ellipse">
              <a:avLst/>
            </a:prstGeom>
            <a:gradFill>
              <a:gsLst>
                <a:gs pos="0">
                  <a:schemeClr val="bg1">
                    <a:lumMod val="95000"/>
                  </a:schemeClr>
                </a:gs>
                <a:gs pos="100000">
                  <a:schemeClr val="accent2">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cxnSp>
        <p:nvCxnSpPr>
          <p:cNvPr id="2" name="直接箭头连接符 1">
            <a:extLst>
              <a:ext uri="{FF2B5EF4-FFF2-40B4-BE49-F238E27FC236}">
                <a16:creationId xmlns:a16="http://schemas.microsoft.com/office/drawing/2014/main" id="{88E97FC0-A1DF-EC3B-F261-39538A3385E6}"/>
              </a:ext>
            </a:extLst>
          </p:cNvPr>
          <p:cNvCxnSpPr>
            <a:cxnSpLocks/>
          </p:cNvCxnSpPr>
          <p:nvPr/>
        </p:nvCxnSpPr>
        <p:spPr>
          <a:xfrm>
            <a:off x="3143250" y="1944509"/>
            <a:ext cx="2592532" cy="668805"/>
          </a:xfrm>
          <a:prstGeom prst="straightConnector1">
            <a:avLst/>
          </a:prstGeom>
          <a:ln>
            <a:solidFill>
              <a:srgbClr val="FF0000"/>
            </a:solidFill>
            <a:bevel/>
            <a:headEnd type="none" w="lg" len="lg"/>
            <a:tailEnd type="arrow"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952890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15063-0691-FDA5-0CC4-3A0F0B0580C5}"/>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59C9D448-DEEC-CDDF-A264-8E8D0CA3D602}"/>
              </a:ext>
            </a:extLst>
          </p:cNvPr>
          <p:cNvSpPr txBox="1"/>
          <p:nvPr/>
        </p:nvSpPr>
        <p:spPr>
          <a:xfrm>
            <a:off x="123251" y="1401201"/>
            <a:ext cx="3757754" cy="5015921"/>
          </a:xfrm>
          <a:prstGeom prst="rect">
            <a:avLst/>
          </a:prstGeom>
          <a:solidFill>
            <a:srgbClr val="B9E7DD"/>
          </a:solid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pic>
        <p:nvPicPr>
          <p:cNvPr id="7" name="图片 6">
            <a:extLst>
              <a:ext uri="{FF2B5EF4-FFF2-40B4-BE49-F238E27FC236}">
                <a16:creationId xmlns:a16="http://schemas.microsoft.com/office/drawing/2014/main" id="{927BACC4-9AD0-D4FD-F4A0-F445CA316624}"/>
              </a:ext>
            </a:extLst>
          </p:cNvPr>
          <p:cNvPicPr>
            <a:picLocks noChangeAspect="1"/>
          </p:cNvPicPr>
          <p:nvPr/>
        </p:nvPicPr>
        <p:blipFill>
          <a:blip r:embed="rId3"/>
          <a:stretch>
            <a:fillRect/>
          </a:stretch>
        </p:blipFill>
        <p:spPr>
          <a:xfrm>
            <a:off x="0" y="0"/>
            <a:ext cx="12192000" cy="6858000"/>
          </a:xfrm>
          <a:prstGeom prst="rect">
            <a:avLst/>
          </a:prstGeom>
          <a:gradFill>
            <a:gsLst>
              <a:gs pos="0">
                <a:schemeClr val="bg1">
                  <a:lumMod val="95000"/>
                </a:schemeClr>
              </a:gs>
              <a:gs pos="100000">
                <a:schemeClr val="accent2">
                  <a:lumMod val="90000"/>
                </a:schemeClr>
              </a:gs>
            </a:gsLst>
            <a:lin ang="5400000" scaled="1"/>
          </a:gradFill>
        </p:spPr>
      </p:pic>
      <p:sp>
        <p:nvSpPr>
          <p:cNvPr id="3" name="文本框 2">
            <a:extLst>
              <a:ext uri="{FF2B5EF4-FFF2-40B4-BE49-F238E27FC236}">
                <a16:creationId xmlns:a16="http://schemas.microsoft.com/office/drawing/2014/main" id="{9B9D1E51-289B-5596-441F-73E58287FC1E}"/>
              </a:ext>
            </a:extLst>
          </p:cNvPr>
          <p:cNvSpPr txBox="1"/>
          <p:nvPr/>
        </p:nvSpPr>
        <p:spPr>
          <a:xfrm>
            <a:off x="496213" y="340301"/>
            <a:ext cx="271621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rPr>
              <a:t>作品介绍</a:t>
            </a:r>
            <a:endParaRPr lang="en-US" altLang="zh-CN"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120" normalizeH="0" baseline="0" noProof="0" dirty="0">
              <a:ln>
                <a:noFill/>
              </a:ln>
              <a:solidFill>
                <a:schemeClr val="accent1"/>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endParaRPr>
          </a:p>
        </p:txBody>
      </p:sp>
      <p:sp>
        <p:nvSpPr>
          <p:cNvPr id="12" name="椭圆 11">
            <a:extLst>
              <a:ext uri="{FF2B5EF4-FFF2-40B4-BE49-F238E27FC236}">
                <a16:creationId xmlns:a16="http://schemas.microsoft.com/office/drawing/2014/main" id="{624D534C-601F-EE79-52CE-E66ED9465BE0}"/>
              </a:ext>
            </a:extLst>
          </p:cNvPr>
          <p:cNvSpPr/>
          <p:nvPr/>
        </p:nvSpPr>
        <p:spPr>
          <a:xfrm>
            <a:off x="2314230" y="440878"/>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6" name="图片 5">
            <a:extLst>
              <a:ext uri="{FF2B5EF4-FFF2-40B4-BE49-F238E27FC236}">
                <a16:creationId xmlns:a16="http://schemas.microsoft.com/office/drawing/2014/main" id="{B3A2BF8A-B0D9-5768-142C-89B531215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0198" y="677092"/>
            <a:ext cx="16792634" cy="9445857"/>
          </a:xfrm>
          <a:prstGeom prst="rect">
            <a:avLst/>
          </a:prstGeom>
          <a:effectLst>
            <a:softEdge rad="203200"/>
          </a:effectLst>
        </p:spPr>
      </p:pic>
      <p:sp>
        <p:nvSpPr>
          <p:cNvPr id="15" name="文本框 14">
            <a:extLst>
              <a:ext uri="{FF2B5EF4-FFF2-40B4-BE49-F238E27FC236}">
                <a16:creationId xmlns:a16="http://schemas.microsoft.com/office/drawing/2014/main" id="{A1684EDF-CAB0-9809-8732-7C029FB3488B}"/>
              </a:ext>
            </a:extLst>
          </p:cNvPr>
          <p:cNvSpPr txBox="1"/>
          <p:nvPr/>
        </p:nvSpPr>
        <p:spPr>
          <a:xfrm>
            <a:off x="2647604" y="317485"/>
            <a:ext cx="2636460" cy="580159"/>
          </a:xfrm>
          <a:prstGeom prst="rect">
            <a:avLst/>
          </a:prstGeom>
          <a:noFill/>
          <a:ln w="12700">
            <a:noFill/>
          </a:ln>
        </p:spPr>
        <p:txBody>
          <a:bodyPr wrap="square" rtlCol="0">
            <a:spAutoFit/>
          </a:bodyPr>
          <a:lstStyle/>
          <a:p>
            <a:pPr lvl="0">
              <a:lnSpc>
                <a:spcPct val="120000"/>
              </a:lnSpc>
              <a:defRPr/>
            </a:pPr>
            <a:r>
              <a:rPr lang="zh-CN" altLang="en-US" sz="2800" dirty="0">
                <a:latin typeface="华文新魏" panose="02010800040101010101" pitchFamily="2" charset="-122"/>
                <a:ea typeface="华文新魏" panose="02010800040101010101" pitchFamily="2" charset="-122"/>
              </a:rPr>
              <a:t>核心工作流程</a:t>
            </a:r>
            <a:endParaRPr kumimoji="0" lang="zh-CN" altLang="en-US" sz="2800" b="0" i="0" u="none" strike="noStrike" kern="1200" cap="none" spc="120" normalizeH="0" baseline="0" noProof="0" dirty="0">
              <a:ln>
                <a:noFill/>
              </a:ln>
              <a:effectLst/>
              <a:uLnTx/>
              <a:uFillTx/>
              <a:latin typeface="华文新魏" panose="02010800040101010101" pitchFamily="2" charset="-122"/>
              <a:ea typeface="华文新魏" panose="02010800040101010101" pitchFamily="2" charset="-122"/>
              <a:cs typeface="OPPOSans R" panose="00020600040101010101" pitchFamily="18" charset="-122"/>
            </a:endParaRPr>
          </a:p>
        </p:txBody>
      </p:sp>
      <p:grpSp>
        <p:nvGrpSpPr>
          <p:cNvPr id="25" name="组合 24">
            <a:extLst>
              <a:ext uri="{FF2B5EF4-FFF2-40B4-BE49-F238E27FC236}">
                <a16:creationId xmlns:a16="http://schemas.microsoft.com/office/drawing/2014/main" id="{5B1B6CE6-5AB4-3B09-09A0-25C0BC3EBA2C}"/>
              </a:ext>
            </a:extLst>
          </p:cNvPr>
          <p:cNvGrpSpPr/>
          <p:nvPr/>
        </p:nvGrpSpPr>
        <p:grpSpPr>
          <a:xfrm>
            <a:off x="244415" y="1286785"/>
            <a:ext cx="3180897" cy="613740"/>
            <a:chOff x="1402896" y="1471622"/>
            <a:chExt cx="3180897" cy="613740"/>
          </a:xfrm>
        </p:grpSpPr>
        <p:sp>
          <p:nvSpPr>
            <p:cNvPr id="26" name="文本框 25">
              <a:extLst>
                <a:ext uri="{FF2B5EF4-FFF2-40B4-BE49-F238E27FC236}">
                  <a16:creationId xmlns:a16="http://schemas.microsoft.com/office/drawing/2014/main" id="{D49E5977-714F-79EC-2940-CC6DC6A69C0C}"/>
                </a:ext>
              </a:extLst>
            </p:cNvPr>
            <p:cNvSpPr txBox="1"/>
            <p:nvPr/>
          </p:nvSpPr>
          <p:spPr>
            <a:xfrm>
              <a:off x="1601107" y="1471622"/>
              <a:ext cx="2982686" cy="369332"/>
            </a:xfrm>
            <a:prstGeom prst="rect">
              <a:avLst/>
            </a:prstGeom>
            <a:noFill/>
          </p:spPr>
          <p:txBody>
            <a:bodyPr wrap="square" rtlCol="0">
              <a:spAutoFit/>
            </a:bodyPr>
            <a:lstStyle/>
            <a:p>
              <a:r>
                <a:rPr lang="zh-CN" altLang="en-US" dirty="0">
                  <a:latin typeface="OPPOSans R" panose="00020600040101010101" pitchFamily="18" charset="-122"/>
                  <a:ea typeface="OPPOSans R" panose="00020600040101010101" pitchFamily="18" charset="-122"/>
                  <a:cs typeface="OPPOSans R" panose="00020600040101010101" pitchFamily="18" charset="-122"/>
                </a:rPr>
                <a:t>接收会话数据</a:t>
              </a:r>
            </a:p>
          </p:txBody>
        </p:sp>
        <p:sp>
          <p:nvSpPr>
            <p:cNvPr id="27" name="椭圆 26">
              <a:extLst>
                <a:ext uri="{FF2B5EF4-FFF2-40B4-BE49-F238E27FC236}">
                  <a16:creationId xmlns:a16="http://schemas.microsoft.com/office/drawing/2014/main" id="{CED1E333-B80C-C542-67F2-BCA435BFBB4A}"/>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28" name="组合 27">
            <a:extLst>
              <a:ext uri="{FF2B5EF4-FFF2-40B4-BE49-F238E27FC236}">
                <a16:creationId xmlns:a16="http://schemas.microsoft.com/office/drawing/2014/main" id="{5F0D8165-A121-8AE2-2034-F58378692CD4}"/>
              </a:ext>
            </a:extLst>
          </p:cNvPr>
          <p:cNvGrpSpPr/>
          <p:nvPr/>
        </p:nvGrpSpPr>
        <p:grpSpPr>
          <a:xfrm>
            <a:off x="244415" y="1809758"/>
            <a:ext cx="3704130" cy="523220"/>
            <a:chOff x="1402896" y="1611478"/>
            <a:chExt cx="3704130" cy="523220"/>
          </a:xfrm>
        </p:grpSpPr>
        <p:sp>
          <p:nvSpPr>
            <p:cNvPr id="29" name="文本框 28">
              <a:extLst>
                <a:ext uri="{FF2B5EF4-FFF2-40B4-BE49-F238E27FC236}">
                  <a16:creationId xmlns:a16="http://schemas.microsoft.com/office/drawing/2014/main" id="{EBBE205A-D4B7-4FF4-653D-F161CBC1984E}"/>
                </a:ext>
              </a:extLst>
            </p:cNvPr>
            <p:cNvSpPr txBox="1"/>
            <p:nvPr/>
          </p:nvSpPr>
          <p:spPr>
            <a:xfrm>
              <a:off x="1654694" y="1611478"/>
              <a:ext cx="3452332" cy="523220"/>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sz="2800" dirty="0"/>
                <a:t>检查并补全会话配置</a:t>
              </a:r>
            </a:p>
          </p:txBody>
        </p:sp>
        <p:sp>
          <p:nvSpPr>
            <p:cNvPr id="30" name="椭圆 29">
              <a:extLst>
                <a:ext uri="{FF2B5EF4-FFF2-40B4-BE49-F238E27FC236}">
                  <a16:creationId xmlns:a16="http://schemas.microsoft.com/office/drawing/2014/main" id="{3CFAE211-36D4-CAC1-2D1C-F13DB74DC608}"/>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1" name="组合 30">
            <a:extLst>
              <a:ext uri="{FF2B5EF4-FFF2-40B4-BE49-F238E27FC236}">
                <a16:creationId xmlns:a16="http://schemas.microsoft.com/office/drawing/2014/main" id="{59455CB2-4B4D-088E-DC22-9E859396F9BB}"/>
              </a:ext>
            </a:extLst>
          </p:cNvPr>
          <p:cNvGrpSpPr/>
          <p:nvPr/>
        </p:nvGrpSpPr>
        <p:grpSpPr>
          <a:xfrm>
            <a:off x="244415" y="2400943"/>
            <a:ext cx="3180897" cy="369332"/>
            <a:chOff x="1402896" y="1819546"/>
            <a:chExt cx="3180897" cy="369332"/>
          </a:xfrm>
        </p:grpSpPr>
        <p:sp>
          <p:nvSpPr>
            <p:cNvPr id="32" name="文本框 31">
              <a:extLst>
                <a:ext uri="{FF2B5EF4-FFF2-40B4-BE49-F238E27FC236}">
                  <a16:creationId xmlns:a16="http://schemas.microsoft.com/office/drawing/2014/main" id="{2D0D3535-A12B-4C46-63A1-B481D987BF57}"/>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生成提示词</a:t>
              </a:r>
            </a:p>
          </p:txBody>
        </p:sp>
        <p:sp>
          <p:nvSpPr>
            <p:cNvPr id="33" name="椭圆 32">
              <a:extLst>
                <a:ext uri="{FF2B5EF4-FFF2-40B4-BE49-F238E27FC236}">
                  <a16:creationId xmlns:a16="http://schemas.microsoft.com/office/drawing/2014/main" id="{5E78D668-0093-1FFC-4F2B-64F9115F7DA8}"/>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4" name="组合 33">
            <a:extLst>
              <a:ext uri="{FF2B5EF4-FFF2-40B4-BE49-F238E27FC236}">
                <a16:creationId xmlns:a16="http://schemas.microsoft.com/office/drawing/2014/main" id="{3C97FC3E-0DC5-CC78-68DC-F7F980608CF3}"/>
              </a:ext>
            </a:extLst>
          </p:cNvPr>
          <p:cNvGrpSpPr/>
          <p:nvPr/>
        </p:nvGrpSpPr>
        <p:grpSpPr>
          <a:xfrm>
            <a:off x="244415" y="2784059"/>
            <a:ext cx="3180897" cy="369332"/>
            <a:chOff x="1402896" y="1819546"/>
            <a:chExt cx="3180897" cy="369332"/>
          </a:xfrm>
        </p:grpSpPr>
        <p:sp>
          <p:nvSpPr>
            <p:cNvPr id="35" name="文本框 34">
              <a:extLst>
                <a:ext uri="{FF2B5EF4-FFF2-40B4-BE49-F238E27FC236}">
                  <a16:creationId xmlns:a16="http://schemas.microsoft.com/office/drawing/2014/main" id="{1E8FAA99-1ABD-9F84-B563-84BAF55B4AF9}"/>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调用大语言模型 </a:t>
              </a:r>
              <a:r>
                <a:rPr lang="en-US" altLang="zh-CN" dirty="0"/>
                <a:t>API</a:t>
              </a:r>
              <a:endParaRPr lang="zh-CN" altLang="en-US" dirty="0"/>
            </a:p>
          </p:txBody>
        </p:sp>
        <p:sp>
          <p:nvSpPr>
            <p:cNvPr id="36" name="椭圆 35">
              <a:extLst>
                <a:ext uri="{FF2B5EF4-FFF2-40B4-BE49-F238E27FC236}">
                  <a16:creationId xmlns:a16="http://schemas.microsoft.com/office/drawing/2014/main" id="{BD2CA459-8B79-CE30-6953-BDA6B7C286E3}"/>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7" name="组合 36">
            <a:extLst>
              <a:ext uri="{FF2B5EF4-FFF2-40B4-BE49-F238E27FC236}">
                <a16:creationId xmlns:a16="http://schemas.microsoft.com/office/drawing/2014/main" id="{CC9916C2-C59F-ED75-CF0F-4AB1CE75B08F}"/>
              </a:ext>
            </a:extLst>
          </p:cNvPr>
          <p:cNvGrpSpPr/>
          <p:nvPr/>
        </p:nvGrpSpPr>
        <p:grpSpPr>
          <a:xfrm>
            <a:off x="244415" y="3167175"/>
            <a:ext cx="3180897" cy="369332"/>
            <a:chOff x="1402896" y="1819546"/>
            <a:chExt cx="3180897" cy="369332"/>
          </a:xfrm>
        </p:grpSpPr>
        <p:sp>
          <p:nvSpPr>
            <p:cNvPr id="38" name="文本框 37">
              <a:extLst>
                <a:ext uri="{FF2B5EF4-FFF2-40B4-BE49-F238E27FC236}">
                  <a16:creationId xmlns:a16="http://schemas.microsoft.com/office/drawing/2014/main" id="{D2876ECD-4A49-0DBC-F8E6-809A6DE17780}"/>
                </a:ext>
              </a:extLst>
            </p:cNvPr>
            <p:cNvSpPr txBox="1"/>
            <p:nvPr/>
          </p:nvSpPr>
          <p:spPr>
            <a:xfrm>
              <a:off x="1601107" y="1819546"/>
              <a:ext cx="2982686" cy="369332"/>
            </a:xfrm>
            <a:prstGeom prst="rect">
              <a:avLst/>
            </a:prstGeom>
            <a:noFill/>
          </p:spPr>
          <p:txBody>
            <a:bodyPr wrap="square" rtlCol="0">
              <a:spAutoFit/>
            </a:bodyPr>
            <a:lstStyle/>
            <a:p>
              <a:r>
                <a:rPr lang="zh-CN" altLang="en-US" dirty="0">
                  <a:latin typeface="OPPOSans R" panose="00020600040101010101" pitchFamily="18" charset="-122"/>
                  <a:ea typeface="OPPOSans R" panose="00020600040101010101" pitchFamily="18" charset="-122"/>
                  <a:cs typeface="OPPOSans R" panose="00020600040101010101" pitchFamily="18" charset="-122"/>
                </a:rPr>
                <a:t>解析工具调用</a:t>
              </a:r>
            </a:p>
          </p:txBody>
        </p:sp>
        <p:sp>
          <p:nvSpPr>
            <p:cNvPr id="39" name="椭圆 38">
              <a:extLst>
                <a:ext uri="{FF2B5EF4-FFF2-40B4-BE49-F238E27FC236}">
                  <a16:creationId xmlns:a16="http://schemas.microsoft.com/office/drawing/2014/main" id="{1E44B4F6-344D-4F9B-98CC-3AC5288D17B5}"/>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0" name="组合 39">
            <a:extLst>
              <a:ext uri="{FF2B5EF4-FFF2-40B4-BE49-F238E27FC236}">
                <a16:creationId xmlns:a16="http://schemas.microsoft.com/office/drawing/2014/main" id="{63F5D4B8-AF49-F281-FD90-AF9997591426}"/>
              </a:ext>
            </a:extLst>
          </p:cNvPr>
          <p:cNvGrpSpPr/>
          <p:nvPr/>
        </p:nvGrpSpPr>
        <p:grpSpPr>
          <a:xfrm>
            <a:off x="244415" y="3550292"/>
            <a:ext cx="3180897" cy="369332"/>
            <a:chOff x="1402896" y="1819546"/>
            <a:chExt cx="3180897" cy="369332"/>
          </a:xfrm>
        </p:grpSpPr>
        <p:sp>
          <p:nvSpPr>
            <p:cNvPr id="41" name="文本框 40">
              <a:extLst>
                <a:ext uri="{FF2B5EF4-FFF2-40B4-BE49-F238E27FC236}">
                  <a16:creationId xmlns:a16="http://schemas.microsoft.com/office/drawing/2014/main" id="{48793E71-BF5A-D3EA-CE98-D7AA08639059}"/>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检查工具授权</a:t>
              </a:r>
            </a:p>
          </p:txBody>
        </p:sp>
        <p:sp>
          <p:nvSpPr>
            <p:cNvPr id="42" name="椭圆 41">
              <a:extLst>
                <a:ext uri="{FF2B5EF4-FFF2-40B4-BE49-F238E27FC236}">
                  <a16:creationId xmlns:a16="http://schemas.microsoft.com/office/drawing/2014/main" id="{FB18B414-E88B-63CE-7421-E4ED1B3D2889}"/>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3" name="组合 42">
            <a:extLst>
              <a:ext uri="{FF2B5EF4-FFF2-40B4-BE49-F238E27FC236}">
                <a16:creationId xmlns:a16="http://schemas.microsoft.com/office/drawing/2014/main" id="{30D84BEA-FA8E-D4F4-2486-E3F0749CCEC8}"/>
              </a:ext>
            </a:extLst>
          </p:cNvPr>
          <p:cNvGrpSpPr/>
          <p:nvPr/>
        </p:nvGrpSpPr>
        <p:grpSpPr>
          <a:xfrm>
            <a:off x="244415" y="4853959"/>
            <a:ext cx="3180897" cy="369332"/>
            <a:chOff x="1402896" y="1819546"/>
            <a:chExt cx="3180897" cy="369332"/>
          </a:xfrm>
        </p:grpSpPr>
        <p:sp>
          <p:nvSpPr>
            <p:cNvPr id="44" name="文本框 43">
              <a:extLst>
                <a:ext uri="{FF2B5EF4-FFF2-40B4-BE49-F238E27FC236}">
                  <a16:creationId xmlns:a16="http://schemas.microsoft.com/office/drawing/2014/main" id="{FCB610A8-26CA-D585-F454-F79523E09E77}"/>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执行工具</a:t>
              </a:r>
            </a:p>
          </p:txBody>
        </p:sp>
        <p:sp>
          <p:nvSpPr>
            <p:cNvPr id="45" name="椭圆 44">
              <a:extLst>
                <a:ext uri="{FF2B5EF4-FFF2-40B4-BE49-F238E27FC236}">
                  <a16:creationId xmlns:a16="http://schemas.microsoft.com/office/drawing/2014/main" id="{76A08295-CFCD-1812-9F39-00EA0076AF29}"/>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6" name="组合 45">
            <a:extLst>
              <a:ext uri="{FF2B5EF4-FFF2-40B4-BE49-F238E27FC236}">
                <a16:creationId xmlns:a16="http://schemas.microsoft.com/office/drawing/2014/main" id="{81DCF8B0-12DC-CFC8-19FE-F8E54BD6841F}"/>
              </a:ext>
            </a:extLst>
          </p:cNvPr>
          <p:cNvGrpSpPr/>
          <p:nvPr/>
        </p:nvGrpSpPr>
        <p:grpSpPr>
          <a:xfrm>
            <a:off x="244415" y="5237075"/>
            <a:ext cx="3636589" cy="369332"/>
            <a:chOff x="1402896" y="1819546"/>
            <a:chExt cx="3636589" cy="369332"/>
          </a:xfrm>
        </p:grpSpPr>
        <p:sp>
          <p:nvSpPr>
            <p:cNvPr id="47" name="文本框 46">
              <a:extLst>
                <a:ext uri="{FF2B5EF4-FFF2-40B4-BE49-F238E27FC236}">
                  <a16:creationId xmlns:a16="http://schemas.microsoft.com/office/drawing/2014/main" id="{F2777BF4-7CE0-1BBA-90C1-1665A30F71EF}"/>
                </a:ext>
              </a:extLst>
            </p:cNvPr>
            <p:cNvSpPr txBox="1"/>
            <p:nvPr/>
          </p:nvSpPr>
          <p:spPr>
            <a:xfrm>
              <a:off x="1601106" y="1819546"/>
              <a:ext cx="3438379"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判断是否结束，生成响应数据</a:t>
              </a:r>
            </a:p>
          </p:txBody>
        </p:sp>
        <p:sp>
          <p:nvSpPr>
            <p:cNvPr id="48" name="椭圆 47">
              <a:extLst>
                <a:ext uri="{FF2B5EF4-FFF2-40B4-BE49-F238E27FC236}">
                  <a16:creationId xmlns:a16="http://schemas.microsoft.com/office/drawing/2014/main" id="{4421E12A-9AFE-53BB-4BF6-3DA010C8EEBD}"/>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9" name="组合 48">
            <a:extLst>
              <a:ext uri="{FF2B5EF4-FFF2-40B4-BE49-F238E27FC236}">
                <a16:creationId xmlns:a16="http://schemas.microsoft.com/office/drawing/2014/main" id="{A981A698-84D3-F161-2DC3-3AF023725C3F}"/>
              </a:ext>
            </a:extLst>
          </p:cNvPr>
          <p:cNvGrpSpPr/>
          <p:nvPr/>
        </p:nvGrpSpPr>
        <p:grpSpPr>
          <a:xfrm>
            <a:off x="476758" y="3970440"/>
            <a:ext cx="3180897" cy="369332"/>
            <a:chOff x="1402896" y="1819546"/>
            <a:chExt cx="3180897" cy="369332"/>
          </a:xfrm>
        </p:grpSpPr>
        <p:sp>
          <p:nvSpPr>
            <p:cNvPr id="50" name="文本框 49">
              <a:extLst>
                <a:ext uri="{FF2B5EF4-FFF2-40B4-BE49-F238E27FC236}">
                  <a16:creationId xmlns:a16="http://schemas.microsoft.com/office/drawing/2014/main" id="{7DAD9138-6E56-3F92-6A45-6EAEEDF68560}"/>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检查会话配置自动批准设置</a:t>
              </a:r>
            </a:p>
          </p:txBody>
        </p:sp>
        <p:sp>
          <p:nvSpPr>
            <p:cNvPr id="51" name="椭圆 50">
              <a:extLst>
                <a:ext uri="{FF2B5EF4-FFF2-40B4-BE49-F238E27FC236}">
                  <a16:creationId xmlns:a16="http://schemas.microsoft.com/office/drawing/2014/main" id="{BC470BA4-C442-5D89-15C8-669DE11917FD}"/>
                </a:ext>
              </a:extLst>
            </p:cNvPr>
            <p:cNvSpPr/>
            <p:nvPr/>
          </p:nvSpPr>
          <p:spPr>
            <a:xfrm>
              <a:off x="1402896" y="1879622"/>
              <a:ext cx="205740" cy="205740"/>
            </a:xfrm>
            <a:prstGeom prst="ellipse">
              <a:avLst/>
            </a:prstGeom>
            <a:gradFill>
              <a:gsLst>
                <a:gs pos="0">
                  <a:schemeClr val="bg1">
                    <a:lumMod val="95000"/>
                  </a:schemeClr>
                </a:gs>
                <a:gs pos="100000">
                  <a:schemeClr val="accent2">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52" name="组合 51">
            <a:extLst>
              <a:ext uri="{FF2B5EF4-FFF2-40B4-BE49-F238E27FC236}">
                <a16:creationId xmlns:a16="http://schemas.microsoft.com/office/drawing/2014/main" id="{F87227E0-EA9A-8A57-0672-CCF9AFDCBEA4}"/>
              </a:ext>
            </a:extLst>
          </p:cNvPr>
          <p:cNvGrpSpPr/>
          <p:nvPr/>
        </p:nvGrpSpPr>
        <p:grpSpPr>
          <a:xfrm>
            <a:off x="476758" y="4413089"/>
            <a:ext cx="3180897" cy="369332"/>
            <a:chOff x="1402896" y="1819546"/>
            <a:chExt cx="3180897" cy="369332"/>
          </a:xfrm>
        </p:grpSpPr>
        <p:sp>
          <p:nvSpPr>
            <p:cNvPr id="53" name="文本框 52">
              <a:extLst>
                <a:ext uri="{FF2B5EF4-FFF2-40B4-BE49-F238E27FC236}">
                  <a16:creationId xmlns:a16="http://schemas.microsoft.com/office/drawing/2014/main" id="{0E720792-AB38-3797-7A33-C9ECA1A263CE}"/>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检查用户消息授权标记</a:t>
              </a:r>
            </a:p>
          </p:txBody>
        </p:sp>
        <p:sp>
          <p:nvSpPr>
            <p:cNvPr id="54" name="椭圆 53">
              <a:extLst>
                <a:ext uri="{FF2B5EF4-FFF2-40B4-BE49-F238E27FC236}">
                  <a16:creationId xmlns:a16="http://schemas.microsoft.com/office/drawing/2014/main" id="{3EE65D11-6388-58B0-0D5D-1CAE1F9E4B3C}"/>
                </a:ext>
              </a:extLst>
            </p:cNvPr>
            <p:cNvSpPr/>
            <p:nvPr/>
          </p:nvSpPr>
          <p:spPr>
            <a:xfrm>
              <a:off x="1402896" y="1879622"/>
              <a:ext cx="205740" cy="205740"/>
            </a:xfrm>
            <a:prstGeom prst="ellipse">
              <a:avLst/>
            </a:prstGeom>
            <a:gradFill>
              <a:gsLst>
                <a:gs pos="0">
                  <a:schemeClr val="bg1">
                    <a:lumMod val="95000"/>
                  </a:schemeClr>
                </a:gs>
                <a:gs pos="100000">
                  <a:schemeClr val="accent2">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cxnSp>
        <p:nvCxnSpPr>
          <p:cNvPr id="2" name="直接箭头连接符 1">
            <a:extLst>
              <a:ext uri="{FF2B5EF4-FFF2-40B4-BE49-F238E27FC236}">
                <a16:creationId xmlns:a16="http://schemas.microsoft.com/office/drawing/2014/main" id="{952A1B69-6F8E-0E01-62C1-BA939247837C}"/>
              </a:ext>
            </a:extLst>
          </p:cNvPr>
          <p:cNvCxnSpPr>
            <a:cxnSpLocks/>
          </p:cNvCxnSpPr>
          <p:nvPr/>
        </p:nvCxnSpPr>
        <p:spPr>
          <a:xfrm>
            <a:off x="3987798" y="2066380"/>
            <a:ext cx="4179457" cy="394639"/>
          </a:xfrm>
          <a:prstGeom prst="straightConnector1">
            <a:avLst/>
          </a:prstGeom>
          <a:ln>
            <a:solidFill>
              <a:srgbClr val="FF0000"/>
            </a:solidFill>
            <a:bevel/>
            <a:headEnd type="none" w="lg" len="lg"/>
            <a:tailEnd type="arrow"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278126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492D4-F38A-AE37-705D-067DADC49B54}"/>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3B173F81-7873-72DA-4870-FC11603C1C39}"/>
              </a:ext>
            </a:extLst>
          </p:cNvPr>
          <p:cNvPicPr>
            <a:picLocks noChangeAspect="1"/>
          </p:cNvPicPr>
          <p:nvPr/>
        </p:nvPicPr>
        <p:blipFill>
          <a:blip r:embed="rId3"/>
          <a:stretch>
            <a:fillRect/>
          </a:stretch>
        </p:blipFill>
        <p:spPr>
          <a:xfrm>
            <a:off x="0" y="0"/>
            <a:ext cx="12192000" cy="6858000"/>
          </a:xfrm>
          <a:prstGeom prst="rect">
            <a:avLst/>
          </a:prstGeom>
          <a:gradFill>
            <a:gsLst>
              <a:gs pos="0">
                <a:schemeClr val="bg1">
                  <a:lumMod val="95000"/>
                </a:schemeClr>
              </a:gs>
              <a:gs pos="100000">
                <a:schemeClr val="accent2">
                  <a:lumMod val="90000"/>
                </a:schemeClr>
              </a:gs>
            </a:gsLst>
            <a:lin ang="5400000" scaled="1"/>
          </a:gradFill>
        </p:spPr>
      </p:pic>
      <p:pic>
        <p:nvPicPr>
          <p:cNvPr id="6" name="图片 5">
            <a:extLst>
              <a:ext uri="{FF2B5EF4-FFF2-40B4-BE49-F238E27FC236}">
                <a16:creationId xmlns:a16="http://schemas.microsoft.com/office/drawing/2014/main" id="{ED6D79E7-125E-4218-C32C-6BB236515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9089" y="817354"/>
            <a:ext cx="14710613" cy="8274720"/>
          </a:xfrm>
          <a:prstGeom prst="rect">
            <a:avLst/>
          </a:prstGeom>
          <a:effectLst>
            <a:softEdge rad="203200"/>
          </a:effectLst>
        </p:spPr>
      </p:pic>
      <p:sp>
        <p:nvSpPr>
          <p:cNvPr id="4" name="文本框 3">
            <a:extLst>
              <a:ext uri="{FF2B5EF4-FFF2-40B4-BE49-F238E27FC236}">
                <a16:creationId xmlns:a16="http://schemas.microsoft.com/office/drawing/2014/main" id="{A82756EC-8A83-1069-542E-7B0B27B9BDE7}"/>
              </a:ext>
            </a:extLst>
          </p:cNvPr>
          <p:cNvSpPr txBox="1"/>
          <p:nvPr/>
        </p:nvSpPr>
        <p:spPr>
          <a:xfrm>
            <a:off x="123251" y="1401201"/>
            <a:ext cx="3757754" cy="5015921"/>
          </a:xfrm>
          <a:prstGeom prst="rect">
            <a:avLst/>
          </a:prstGeom>
          <a:solidFill>
            <a:srgbClr val="B9E7DD"/>
          </a:solid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sp>
        <p:nvSpPr>
          <p:cNvPr id="3" name="文本框 2">
            <a:extLst>
              <a:ext uri="{FF2B5EF4-FFF2-40B4-BE49-F238E27FC236}">
                <a16:creationId xmlns:a16="http://schemas.microsoft.com/office/drawing/2014/main" id="{29C8D7E3-FFD7-318F-A9FF-A4E51DEDFE3C}"/>
              </a:ext>
            </a:extLst>
          </p:cNvPr>
          <p:cNvSpPr txBox="1"/>
          <p:nvPr/>
        </p:nvSpPr>
        <p:spPr>
          <a:xfrm>
            <a:off x="496213" y="340301"/>
            <a:ext cx="271621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rPr>
              <a:t>作品介绍</a:t>
            </a:r>
            <a:endParaRPr lang="en-US" altLang="zh-CN"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120" normalizeH="0" baseline="0" noProof="0" dirty="0">
              <a:ln>
                <a:noFill/>
              </a:ln>
              <a:solidFill>
                <a:schemeClr val="accent1"/>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endParaRPr>
          </a:p>
        </p:txBody>
      </p:sp>
      <p:sp>
        <p:nvSpPr>
          <p:cNvPr id="12" name="椭圆 11">
            <a:extLst>
              <a:ext uri="{FF2B5EF4-FFF2-40B4-BE49-F238E27FC236}">
                <a16:creationId xmlns:a16="http://schemas.microsoft.com/office/drawing/2014/main" id="{57396C7A-780B-5D01-0EE9-EA039F37BC9B}"/>
              </a:ext>
            </a:extLst>
          </p:cNvPr>
          <p:cNvSpPr/>
          <p:nvPr/>
        </p:nvSpPr>
        <p:spPr>
          <a:xfrm>
            <a:off x="2314230" y="440878"/>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40763840-E449-C9A2-10DF-FB4EDA6BC0C2}"/>
              </a:ext>
            </a:extLst>
          </p:cNvPr>
          <p:cNvSpPr txBox="1"/>
          <p:nvPr/>
        </p:nvSpPr>
        <p:spPr>
          <a:xfrm>
            <a:off x="2647604" y="317485"/>
            <a:ext cx="2636460" cy="580159"/>
          </a:xfrm>
          <a:prstGeom prst="rect">
            <a:avLst/>
          </a:prstGeom>
          <a:noFill/>
          <a:ln w="12700">
            <a:noFill/>
          </a:ln>
        </p:spPr>
        <p:txBody>
          <a:bodyPr wrap="square" rtlCol="0">
            <a:spAutoFit/>
          </a:bodyPr>
          <a:lstStyle/>
          <a:p>
            <a:pPr lvl="0">
              <a:lnSpc>
                <a:spcPct val="120000"/>
              </a:lnSpc>
              <a:defRPr/>
            </a:pPr>
            <a:r>
              <a:rPr lang="zh-CN" altLang="en-US" sz="2800" dirty="0">
                <a:latin typeface="华文新魏" panose="02010800040101010101" pitchFamily="2" charset="-122"/>
                <a:ea typeface="华文新魏" panose="02010800040101010101" pitchFamily="2" charset="-122"/>
              </a:rPr>
              <a:t>核心工作流程</a:t>
            </a:r>
            <a:endParaRPr kumimoji="0" lang="zh-CN" altLang="en-US" sz="2800" b="0" i="0" u="none" strike="noStrike" kern="1200" cap="none" spc="120" normalizeH="0" baseline="0" noProof="0" dirty="0">
              <a:ln>
                <a:noFill/>
              </a:ln>
              <a:effectLst/>
              <a:uLnTx/>
              <a:uFillTx/>
              <a:latin typeface="华文新魏" panose="02010800040101010101" pitchFamily="2" charset="-122"/>
              <a:ea typeface="华文新魏" panose="02010800040101010101" pitchFamily="2" charset="-122"/>
              <a:cs typeface="OPPOSans R" panose="00020600040101010101" pitchFamily="18" charset="-122"/>
            </a:endParaRPr>
          </a:p>
        </p:txBody>
      </p:sp>
      <p:grpSp>
        <p:nvGrpSpPr>
          <p:cNvPr id="25" name="组合 24">
            <a:extLst>
              <a:ext uri="{FF2B5EF4-FFF2-40B4-BE49-F238E27FC236}">
                <a16:creationId xmlns:a16="http://schemas.microsoft.com/office/drawing/2014/main" id="{FF80480D-3950-901B-EAF9-889CBFAE1488}"/>
              </a:ext>
            </a:extLst>
          </p:cNvPr>
          <p:cNvGrpSpPr/>
          <p:nvPr/>
        </p:nvGrpSpPr>
        <p:grpSpPr>
          <a:xfrm>
            <a:off x="244415" y="1174648"/>
            <a:ext cx="3180897" cy="369332"/>
            <a:chOff x="1402896" y="1819546"/>
            <a:chExt cx="3180897" cy="369332"/>
          </a:xfrm>
        </p:grpSpPr>
        <p:sp>
          <p:nvSpPr>
            <p:cNvPr id="26" name="文本框 25">
              <a:extLst>
                <a:ext uri="{FF2B5EF4-FFF2-40B4-BE49-F238E27FC236}">
                  <a16:creationId xmlns:a16="http://schemas.microsoft.com/office/drawing/2014/main" id="{6E8C5A79-1595-CAEF-D97F-6CF46DCB36EF}"/>
                </a:ext>
              </a:extLst>
            </p:cNvPr>
            <p:cNvSpPr txBox="1"/>
            <p:nvPr/>
          </p:nvSpPr>
          <p:spPr>
            <a:xfrm>
              <a:off x="1601107" y="1819546"/>
              <a:ext cx="2982686" cy="369332"/>
            </a:xfrm>
            <a:prstGeom prst="rect">
              <a:avLst/>
            </a:prstGeom>
            <a:noFill/>
          </p:spPr>
          <p:txBody>
            <a:bodyPr wrap="square" rtlCol="0">
              <a:spAutoFit/>
            </a:bodyPr>
            <a:lstStyle/>
            <a:p>
              <a:r>
                <a:rPr lang="zh-CN" altLang="en-US" dirty="0">
                  <a:latin typeface="OPPOSans R" panose="00020600040101010101" pitchFamily="18" charset="-122"/>
                  <a:ea typeface="OPPOSans R" panose="00020600040101010101" pitchFamily="18" charset="-122"/>
                  <a:cs typeface="OPPOSans R" panose="00020600040101010101" pitchFamily="18" charset="-122"/>
                </a:rPr>
                <a:t>接收会话数据</a:t>
              </a:r>
            </a:p>
          </p:txBody>
        </p:sp>
        <p:sp>
          <p:nvSpPr>
            <p:cNvPr id="27" name="椭圆 26">
              <a:extLst>
                <a:ext uri="{FF2B5EF4-FFF2-40B4-BE49-F238E27FC236}">
                  <a16:creationId xmlns:a16="http://schemas.microsoft.com/office/drawing/2014/main" id="{F114D7A4-04F8-DC92-ECD5-F94D16033EF1}"/>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28" name="组合 27">
            <a:extLst>
              <a:ext uri="{FF2B5EF4-FFF2-40B4-BE49-F238E27FC236}">
                <a16:creationId xmlns:a16="http://schemas.microsoft.com/office/drawing/2014/main" id="{3711906B-B145-3F9F-3F1C-933E82F62046}"/>
              </a:ext>
            </a:extLst>
          </p:cNvPr>
          <p:cNvGrpSpPr/>
          <p:nvPr/>
        </p:nvGrpSpPr>
        <p:grpSpPr>
          <a:xfrm>
            <a:off x="244415" y="1557765"/>
            <a:ext cx="3180897" cy="369332"/>
            <a:chOff x="1402896" y="1819546"/>
            <a:chExt cx="3180897" cy="369332"/>
          </a:xfrm>
        </p:grpSpPr>
        <p:sp>
          <p:nvSpPr>
            <p:cNvPr id="29" name="文本框 28">
              <a:extLst>
                <a:ext uri="{FF2B5EF4-FFF2-40B4-BE49-F238E27FC236}">
                  <a16:creationId xmlns:a16="http://schemas.microsoft.com/office/drawing/2014/main" id="{CB185F6C-19EB-4BC0-A652-97CD1F509EF3}"/>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检查并补全会话配置</a:t>
              </a:r>
            </a:p>
          </p:txBody>
        </p:sp>
        <p:sp>
          <p:nvSpPr>
            <p:cNvPr id="30" name="椭圆 29">
              <a:extLst>
                <a:ext uri="{FF2B5EF4-FFF2-40B4-BE49-F238E27FC236}">
                  <a16:creationId xmlns:a16="http://schemas.microsoft.com/office/drawing/2014/main" id="{676505A5-7ABB-826E-E037-EBA3AE71CEE5}"/>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1" name="组合 30">
            <a:extLst>
              <a:ext uri="{FF2B5EF4-FFF2-40B4-BE49-F238E27FC236}">
                <a16:creationId xmlns:a16="http://schemas.microsoft.com/office/drawing/2014/main" id="{36CF569B-668B-90A9-FC1D-EBCE1F5DD553}"/>
              </a:ext>
            </a:extLst>
          </p:cNvPr>
          <p:cNvGrpSpPr/>
          <p:nvPr/>
        </p:nvGrpSpPr>
        <p:grpSpPr>
          <a:xfrm>
            <a:off x="244415" y="2074671"/>
            <a:ext cx="3234484" cy="646331"/>
            <a:chOff x="1402896" y="1493274"/>
            <a:chExt cx="3234484" cy="646331"/>
          </a:xfrm>
        </p:grpSpPr>
        <p:sp>
          <p:nvSpPr>
            <p:cNvPr id="32" name="文本框 31">
              <a:extLst>
                <a:ext uri="{FF2B5EF4-FFF2-40B4-BE49-F238E27FC236}">
                  <a16:creationId xmlns:a16="http://schemas.microsoft.com/office/drawing/2014/main" id="{7775CBC1-7A50-F310-12A1-9B3231ABC9BE}"/>
                </a:ext>
              </a:extLst>
            </p:cNvPr>
            <p:cNvSpPr txBox="1"/>
            <p:nvPr/>
          </p:nvSpPr>
          <p:spPr>
            <a:xfrm>
              <a:off x="1654694" y="1493274"/>
              <a:ext cx="2982686" cy="646331"/>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sz="3600" dirty="0"/>
                <a:t>生成提示词</a:t>
              </a:r>
            </a:p>
          </p:txBody>
        </p:sp>
        <p:sp>
          <p:nvSpPr>
            <p:cNvPr id="33" name="椭圆 32">
              <a:extLst>
                <a:ext uri="{FF2B5EF4-FFF2-40B4-BE49-F238E27FC236}">
                  <a16:creationId xmlns:a16="http://schemas.microsoft.com/office/drawing/2014/main" id="{C95F4D94-7E6B-601D-6A44-E455BDDA74A1}"/>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4" name="组合 33">
            <a:extLst>
              <a:ext uri="{FF2B5EF4-FFF2-40B4-BE49-F238E27FC236}">
                <a16:creationId xmlns:a16="http://schemas.microsoft.com/office/drawing/2014/main" id="{58EA935D-2B33-346E-464F-6C6D8257C059}"/>
              </a:ext>
            </a:extLst>
          </p:cNvPr>
          <p:cNvGrpSpPr/>
          <p:nvPr/>
        </p:nvGrpSpPr>
        <p:grpSpPr>
          <a:xfrm>
            <a:off x="244415" y="2784059"/>
            <a:ext cx="3180897" cy="369332"/>
            <a:chOff x="1402896" y="1819546"/>
            <a:chExt cx="3180897" cy="369332"/>
          </a:xfrm>
        </p:grpSpPr>
        <p:sp>
          <p:nvSpPr>
            <p:cNvPr id="35" name="文本框 34">
              <a:extLst>
                <a:ext uri="{FF2B5EF4-FFF2-40B4-BE49-F238E27FC236}">
                  <a16:creationId xmlns:a16="http://schemas.microsoft.com/office/drawing/2014/main" id="{FBC26AFA-6BE1-ADC7-42A4-3A05B6A670DA}"/>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调用大语言模型 </a:t>
              </a:r>
              <a:r>
                <a:rPr lang="en-US" altLang="zh-CN" dirty="0"/>
                <a:t>API</a:t>
              </a:r>
              <a:endParaRPr lang="zh-CN" altLang="en-US" dirty="0"/>
            </a:p>
          </p:txBody>
        </p:sp>
        <p:sp>
          <p:nvSpPr>
            <p:cNvPr id="36" name="椭圆 35">
              <a:extLst>
                <a:ext uri="{FF2B5EF4-FFF2-40B4-BE49-F238E27FC236}">
                  <a16:creationId xmlns:a16="http://schemas.microsoft.com/office/drawing/2014/main" id="{0D710BEE-18EC-27C9-1F30-B1720C853B14}"/>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7" name="组合 36">
            <a:extLst>
              <a:ext uri="{FF2B5EF4-FFF2-40B4-BE49-F238E27FC236}">
                <a16:creationId xmlns:a16="http://schemas.microsoft.com/office/drawing/2014/main" id="{81307383-D4F8-415E-8BCE-14C47CCBB4D0}"/>
              </a:ext>
            </a:extLst>
          </p:cNvPr>
          <p:cNvGrpSpPr/>
          <p:nvPr/>
        </p:nvGrpSpPr>
        <p:grpSpPr>
          <a:xfrm>
            <a:off x="244415" y="3167175"/>
            <a:ext cx="3180897" cy="369332"/>
            <a:chOff x="1402896" y="1819546"/>
            <a:chExt cx="3180897" cy="369332"/>
          </a:xfrm>
        </p:grpSpPr>
        <p:sp>
          <p:nvSpPr>
            <p:cNvPr id="38" name="文本框 37">
              <a:extLst>
                <a:ext uri="{FF2B5EF4-FFF2-40B4-BE49-F238E27FC236}">
                  <a16:creationId xmlns:a16="http://schemas.microsoft.com/office/drawing/2014/main" id="{9DCA0D8C-55E6-C241-A514-A666146CE3A1}"/>
                </a:ext>
              </a:extLst>
            </p:cNvPr>
            <p:cNvSpPr txBox="1"/>
            <p:nvPr/>
          </p:nvSpPr>
          <p:spPr>
            <a:xfrm>
              <a:off x="1601107" y="1819546"/>
              <a:ext cx="2982686" cy="369332"/>
            </a:xfrm>
            <a:prstGeom prst="rect">
              <a:avLst/>
            </a:prstGeom>
            <a:noFill/>
          </p:spPr>
          <p:txBody>
            <a:bodyPr wrap="square" rtlCol="0">
              <a:spAutoFit/>
            </a:bodyPr>
            <a:lstStyle/>
            <a:p>
              <a:r>
                <a:rPr lang="zh-CN" altLang="en-US" dirty="0">
                  <a:latin typeface="OPPOSans R" panose="00020600040101010101" pitchFamily="18" charset="-122"/>
                  <a:ea typeface="OPPOSans R" panose="00020600040101010101" pitchFamily="18" charset="-122"/>
                  <a:cs typeface="OPPOSans R" panose="00020600040101010101" pitchFamily="18" charset="-122"/>
                </a:rPr>
                <a:t>解析工具调用</a:t>
              </a:r>
            </a:p>
          </p:txBody>
        </p:sp>
        <p:sp>
          <p:nvSpPr>
            <p:cNvPr id="39" name="椭圆 38">
              <a:extLst>
                <a:ext uri="{FF2B5EF4-FFF2-40B4-BE49-F238E27FC236}">
                  <a16:creationId xmlns:a16="http://schemas.microsoft.com/office/drawing/2014/main" id="{4FA32A25-48A6-4C57-9A09-9061F1A85947}"/>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0" name="组合 39">
            <a:extLst>
              <a:ext uri="{FF2B5EF4-FFF2-40B4-BE49-F238E27FC236}">
                <a16:creationId xmlns:a16="http://schemas.microsoft.com/office/drawing/2014/main" id="{10FF9AE1-0B92-19C8-6457-A4F77FBA73B2}"/>
              </a:ext>
            </a:extLst>
          </p:cNvPr>
          <p:cNvGrpSpPr/>
          <p:nvPr/>
        </p:nvGrpSpPr>
        <p:grpSpPr>
          <a:xfrm>
            <a:off x="244415" y="3550292"/>
            <a:ext cx="3180897" cy="369332"/>
            <a:chOff x="1402896" y="1819546"/>
            <a:chExt cx="3180897" cy="369332"/>
          </a:xfrm>
        </p:grpSpPr>
        <p:sp>
          <p:nvSpPr>
            <p:cNvPr id="41" name="文本框 40">
              <a:extLst>
                <a:ext uri="{FF2B5EF4-FFF2-40B4-BE49-F238E27FC236}">
                  <a16:creationId xmlns:a16="http://schemas.microsoft.com/office/drawing/2014/main" id="{D3820449-3D3E-688D-59DD-69BA8A74DC17}"/>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检查工具授权</a:t>
              </a:r>
            </a:p>
          </p:txBody>
        </p:sp>
        <p:sp>
          <p:nvSpPr>
            <p:cNvPr id="42" name="椭圆 41">
              <a:extLst>
                <a:ext uri="{FF2B5EF4-FFF2-40B4-BE49-F238E27FC236}">
                  <a16:creationId xmlns:a16="http://schemas.microsoft.com/office/drawing/2014/main" id="{79A5E3EB-35AF-FC53-D8F9-A1DDBF9308F4}"/>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3" name="组合 42">
            <a:extLst>
              <a:ext uri="{FF2B5EF4-FFF2-40B4-BE49-F238E27FC236}">
                <a16:creationId xmlns:a16="http://schemas.microsoft.com/office/drawing/2014/main" id="{29B63CC7-A302-E21A-3EA9-531B310BD5D6}"/>
              </a:ext>
            </a:extLst>
          </p:cNvPr>
          <p:cNvGrpSpPr/>
          <p:nvPr/>
        </p:nvGrpSpPr>
        <p:grpSpPr>
          <a:xfrm>
            <a:off x="244415" y="4853959"/>
            <a:ext cx="3180897" cy="369332"/>
            <a:chOff x="1402896" y="1819546"/>
            <a:chExt cx="3180897" cy="369332"/>
          </a:xfrm>
        </p:grpSpPr>
        <p:sp>
          <p:nvSpPr>
            <p:cNvPr id="44" name="文本框 43">
              <a:extLst>
                <a:ext uri="{FF2B5EF4-FFF2-40B4-BE49-F238E27FC236}">
                  <a16:creationId xmlns:a16="http://schemas.microsoft.com/office/drawing/2014/main" id="{491E5303-177F-6003-145B-0A73E09A9613}"/>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执行工具</a:t>
              </a:r>
            </a:p>
          </p:txBody>
        </p:sp>
        <p:sp>
          <p:nvSpPr>
            <p:cNvPr id="45" name="椭圆 44">
              <a:extLst>
                <a:ext uri="{FF2B5EF4-FFF2-40B4-BE49-F238E27FC236}">
                  <a16:creationId xmlns:a16="http://schemas.microsoft.com/office/drawing/2014/main" id="{79136F76-BF05-9215-4D1B-D9C7305FAAAE}"/>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6" name="组合 45">
            <a:extLst>
              <a:ext uri="{FF2B5EF4-FFF2-40B4-BE49-F238E27FC236}">
                <a16:creationId xmlns:a16="http://schemas.microsoft.com/office/drawing/2014/main" id="{A208F703-1156-8EFB-9CE7-E75726299F20}"/>
              </a:ext>
            </a:extLst>
          </p:cNvPr>
          <p:cNvGrpSpPr/>
          <p:nvPr/>
        </p:nvGrpSpPr>
        <p:grpSpPr>
          <a:xfrm>
            <a:off x="244415" y="5237075"/>
            <a:ext cx="3454749" cy="369332"/>
            <a:chOff x="1402896" y="1819546"/>
            <a:chExt cx="3454749" cy="369332"/>
          </a:xfrm>
        </p:grpSpPr>
        <p:sp>
          <p:nvSpPr>
            <p:cNvPr id="47" name="文本框 46">
              <a:extLst>
                <a:ext uri="{FF2B5EF4-FFF2-40B4-BE49-F238E27FC236}">
                  <a16:creationId xmlns:a16="http://schemas.microsoft.com/office/drawing/2014/main" id="{29D99BCA-862D-A677-5800-6750E52D8634}"/>
                </a:ext>
              </a:extLst>
            </p:cNvPr>
            <p:cNvSpPr txBox="1"/>
            <p:nvPr/>
          </p:nvSpPr>
          <p:spPr>
            <a:xfrm>
              <a:off x="1601107" y="1819546"/>
              <a:ext cx="3256538"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判断是否结束，生成响应数据</a:t>
              </a:r>
            </a:p>
          </p:txBody>
        </p:sp>
        <p:sp>
          <p:nvSpPr>
            <p:cNvPr id="48" name="椭圆 47">
              <a:extLst>
                <a:ext uri="{FF2B5EF4-FFF2-40B4-BE49-F238E27FC236}">
                  <a16:creationId xmlns:a16="http://schemas.microsoft.com/office/drawing/2014/main" id="{EA68492A-C51A-A7E3-62AB-A2CD13BA8E22}"/>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9" name="组合 48">
            <a:extLst>
              <a:ext uri="{FF2B5EF4-FFF2-40B4-BE49-F238E27FC236}">
                <a16:creationId xmlns:a16="http://schemas.microsoft.com/office/drawing/2014/main" id="{3F647EF6-D1B5-2DFE-F2F8-EC21BBD7963B}"/>
              </a:ext>
            </a:extLst>
          </p:cNvPr>
          <p:cNvGrpSpPr/>
          <p:nvPr/>
        </p:nvGrpSpPr>
        <p:grpSpPr>
          <a:xfrm>
            <a:off x="476758" y="3970440"/>
            <a:ext cx="3180897" cy="369332"/>
            <a:chOff x="1402896" y="1819546"/>
            <a:chExt cx="3180897" cy="369332"/>
          </a:xfrm>
        </p:grpSpPr>
        <p:sp>
          <p:nvSpPr>
            <p:cNvPr id="50" name="文本框 49">
              <a:extLst>
                <a:ext uri="{FF2B5EF4-FFF2-40B4-BE49-F238E27FC236}">
                  <a16:creationId xmlns:a16="http://schemas.microsoft.com/office/drawing/2014/main" id="{3D6300A4-D28B-49A4-161A-38016CE091B8}"/>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检查会话配置自动批准设置</a:t>
              </a:r>
            </a:p>
          </p:txBody>
        </p:sp>
        <p:sp>
          <p:nvSpPr>
            <p:cNvPr id="51" name="椭圆 50">
              <a:extLst>
                <a:ext uri="{FF2B5EF4-FFF2-40B4-BE49-F238E27FC236}">
                  <a16:creationId xmlns:a16="http://schemas.microsoft.com/office/drawing/2014/main" id="{F5535DD9-7FC7-BE6D-3679-9A3E8D6AE612}"/>
                </a:ext>
              </a:extLst>
            </p:cNvPr>
            <p:cNvSpPr/>
            <p:nvPr/>
          </p:nvSpPr>
          <p:spPr>
            <a:xfrm>
              <a:off x="1402896" y="1879622"/>
              <a:ext cx="205740" cy="205740"/>
            </a:xfrm>
            <a:prstGeom prst="ellipse">
              <a:avLst/>
            </a:prstGeom>
            <a:gradFill>
              <a:gsLst>
                <a:gs pos="0">
                  <a:schemeClr val="bg1">
                    <a:lumMod val="95000"/>
                  </a:schemeClr>
                </a:gs>
                <a:gs pos="100000">
                  <a:schemeClr val="accent2">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52" name="组合 51">
            <a:extLst>
              <a:ext uri="{FF2B5EF4-FFF2-40B4-BE49-F238E27FC236}">
                <a16:creationId xmlns:a16="http://schemas.microsoft.com/office/drawing/2014/main" id="{CD02BCF5-F159-EB84-77C7-15369E3ACA89}"/>
              </a:ext>
            </a:extLst>
          </p:cNvPr>
          <p:cNvGrpSpPr/>
          <p:nvPr/>
        </p:nvGrpSpPr>
        <p:grpSpPr>
          <a:xfrm>
            <a:off x="476758" y="4413089"/>
            <a:ext cx="3180897" cy="369332"/>
            <a:chOff x="1402896" y="1819546"/>
            <a:chExt cx="3180897" cy="369332"/>
          </a:xfrm>
        </p:grpSpPr>
        <p:sp>
          <p:nvSpPr>
            <p:cNvPr id="53" name="文本框 52">
              <a:extLst>
                <a:ext uri="{FF2B5EF4-FFF2-40B4-BE49-F238E27FC236}">
                  <a16:creationId xmlns:a16="http://schemas.microsoft.com/office/drawing/2014/main" id="{4C527940-0AA1-D5E9-6B87-83EE2763D862}"/>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检查用户消息授权标记</a:t>
              </a:r>
            </a:p>
          </p:txBody>
        </p:sp>
        <p:sp>
          <p:nvSpPr>
            <p:cNvPr id="54" name="椭圆 53">
              <a:extLst>
                <a:ext uri="{FF2B5EF4-FFF2-40B4-BE49-F238E27FC236}">
                  <a16:creationId xmlns:a16="http://schemas.microsoft.com/office/drawing/2014/main" id="{35C4D449-F0F7-2FE3-507E-D202C1EB7BCE}"/>
                </a:ext>
              </a:extLst>
            </p:cNvPr>
            <p:cNvSpPr/>
            <p:nvPr/>
          </p:nvSpPr>
          <p:spPr>
            <a:xfrm>
              <a:off x="1402896" y="1879622"/>
              <a:ext cx="205740" cy="205740"/>
            </a:xfrm>
            <a:prstGeom prst="ellipse">
              <a:avLst/>
            </a:prstGeom>
            <a:gradFill>
              <a:gsLst>
                <a:gs pos="0">
                  <a:schemeClr val="bg1">
                    <a:lumMod val="95000"/>
                  </a:schemeClr>
                </a:gs>
                <a:gs pos="100000">
                  <a:schemeClr val="accent2">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cxnSp>
        <p:nvCxnSpPr>
          <p:cNvPr id="2" name="直接箭头连接符 1">
            <a:extLst>
              <a:ext uri="{FF2B5EF4-FFF2-40B4-BE49-F238E27FC236}">
                <a16:creationId xmlns:a16="http://schemas.microsoft.com/office/drawing/2014/main" id="{38BCE779-68E8-BD78-E79D-27132CD949DE}"/>
              </a:ext>
            </a:extLst>
          </p:cNvPr>
          <p:cNvCxnSpPr>
            <a:cxnSpLocks/>
          </p:cNvCxnSpPr>
          <p:nvPr/>
        </p:nvCxnSpPr>
        <p:spPr>
          <a:xfrm>
            <a:off x="3074517" y="2487690"/>
            <a:ext cx="3222374" cy="173314"/>
          </a:xfrm>
          <a:prstGeom prst="straightConnector1">
            <a:avLst/>
          </a:prstGeom>
          <a:ln>
            <a:solidFill>
              <a:srgbClr val="FF0000"/>
            </a:solidFill>
            <a:bevel/>
            <a:headEnd type="none" w="lg" len="lg"/>
            <a:tailEnd type="arrow"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33352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9E8BE-55D7-8399-98E0-CC6C2166A45D}"/>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0102D491-0B31-ED34-94CC-345BA395B1D7}"/>
              </a:ext>
            </a:extLst>
          </p:cNvPr>
          <p:cNvPicPr>
            <a:picLocks noChangeAspect="1"/>
          </p:cNvPicPr>
          <p:nvPr/>
        </p:nvPicPr>
        <p:blipFill>
          <a:blip r:embed="rId3"/>
          <a:stretch>
            <a:fillRect/>
          </a:stretch>
        </p:blipFill>
        <p:spPr>
          <a:xfrm>
            <a:off x="0" y="0"/>
            <a:ext cx="12192000" cy="6858000"/>
          </a:xfrm>
          <a:prstGeom prst="rect">
            <a:avLst/>
          </a:prstGeom>
          <a:gradFill>
            <a:gsLst>
              <a:gs pos="0">
                <a:schemeClr val="bg1">
                  <a:lumMod val="95000"/>
                </a:schemeClr>
              </a:gs>
              <a:gs pos="100000">
                <a:schemeClr val="accent2">
                  <a:lumMod val="90000"/>
                </a:schemeClr>
              </a:gs>
            </a:gsLst>
            <a:lin ang="5400000" scaled="1"/>
          </a:gradFill>
        </p:spPr>
      </p:pic>
      <p:pic>
        <p:nvPicPr>
          <p:cNvPr id="6" name="图片 5">
            <a:extLst>
              <a:ext uri="{FF2B5EF4-FFF2-40B4-BE49-F238E27FC236}">
                <a16:creationId xmlns:a16="http://schemas.microsoft.com/office/drawing/2014/main" id="{21E68058-6821-D7A4-ACB2-F171C8112D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256" y="607564"/>
            <a:ext cx="14596629" cy="8210604"/>
          </a:xfrm>
          <a:prstGeom prst="rect">
            <a:avLst/>
          </a:prstGeom>
          <a:effectLst>
            <a:softEdge rad="203200"/>
          </a:effectLst>
        </p:spPr>
      </p:pic>
      <p:sp>
        <p:nvSpPr>
          <p:cNvPr id="4" name="文本框 3">
            <a:extLst>
              <a:ext uri="{FF2B5EF4-FFF2-40B4-BE49-F238E27FC236}">
                <a16:creationId xmlns:a16="http://schemas.microsoft.com/office/drawing/2014/main" id="{CB536BB7-98EE-E094-B627-EE13C3812332}"/>
              </a:ext>
            </a:extLst>
          </p:cNvPr>
          <p:cNvSpPr txBox="1"/>
          <p:nvPr/>
        </p:nvSpPr>
        <p:spPr>
          <a:xfrm>
            <a:off x="123251" y="1401201"/>
            <a:ext cx="3757754" cy="5015921"/>
          </a:xfrm>
          <a:prstGeom prst="rect">
            <a:avLst/>
          </a:prstGeom>
          <a:solidFill>
            <a:srgbClr val="B9E7DD"/>
          </a:solid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sp>
        <p:nvSpPr>
          <p:cNvPr id="3" name="文本框 2">
            <a:extLst>
              <a:ext uri="{FF2B5EF4-FFF2-40B4-BE49-F238E27FC236}">
                <a16:creationId xmlns:a16="http://schemas.microsoft.com/office/drawing/2014/main" id="{8A639488-BB5B-5F12-22C9-5EA2B7F671C2}"/>
              </a:ext>
            </a:extLst>
          </p:cNvPr>
          <p:cNvSpPr txBox="1"/>
          <p:nvPr/>
        </p:nvSpPr>
        <p:spPr>
          <a:xfrm>
            <a:off x="496213" y="340301"/>
            <a:ext cx="271621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rPr>
              <a:t>作品介绍</a:t>
            </a:r>
            <a:endParaRPr lang="en-US" altLang="zh-CN"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120" normalizeH="0" baseline="0" noProof="0" dirty="0">
              <a:ln>
                <a:noFill/>
              </a:ln>
              <a:solidFill>
                <a:schemeClr val="accent1"/>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endParaRPr>
          </a:p>
        </p:txBody>
      </p:sp>
      <p:sp>
        <p:nvSpPr>
          <p:cNvPr id="12" name="椭圆 11">
            <a:extLst>
              <a:ext uri="{FF2B5EF4-FFF2-40B4-BE49-F238E27FC236}">
                <a16:creationId xmlns:a16="http://schemas.microsoft.com/office/drawing/2014/main" id="{A28B822C-54ED-FA81-AEBD-54821400093E}"/>
              </a:ext>
            </a:extLst>
          </p:cNvPr>
          <p:cNvSpPr/>
          <p:nvPr/>
        </p:nvSpPr>
        <p:spPr>
          <a:xfrm>
            <a:off x="2314230" y="440878"/>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B843E1D5-1D70-83F6-8CA4-78A977E3AA40}"/>
              </a:ext>
            </a:extLst>
          </p:cNvPr>
          <p:cNvSpPr txBox="1"/>
          <p:nvPr/>
        </p:nvSpPr>
        <p:spPr>
          <a:xfrm>
            <a:off x="2647604" y="317485"/>
            <a:ext cx="2636460" cy="580159"/>
          </a:xfrm>
          <a:prstGeom prst="rect">
            <a:avLst/>
          </a:prstGeom>
          <a:noFill/>
          <a:ln w="12700">
            <a:noFill/>
          </a:ln>
        </p:spPr>
        <p:txBody>
          <a:bodyPr wrap="square" rtlCol="0">
            <a:spAutoFit/>
          </a:bodyPr>
          <a:lstStyle/>
          <a:p>
            <a:pPr lvl="0">
              <a:lnSpc>
                <a:spcPct val="120000"/>
              </a:lnSpc>
              <a:defRPr/>
            </a:pPr>
            <a:r>
              <a:rPr lang="zh-CN" altLang="en-US" sz="2800" dirty="0">
                <a:latin typeface="华文新魏" panose="02010800040101010101" pitchFamily="2" charset="-122"/>
                <a:ea typeface="华文新魏" panose="02010800040101010101" pitchFamily="2" charset="-122"/>
              </a:rPr>
              <a:t>核心工作流程</a:t>
            </a:r>
            <a:endParaRPr kumimoji="0" lang="zh-CN" altLang="en-US" sz="2800" b="0" i="0" u="none" strike="noStrike" kern="1200" cap="none" spc="120" normalizeH="0" baseline="0" noProof="0" dirty="0">
              <a:ln>
                <a:noFill/>
              </a:ln>
              <a:effectLst/>
              <a:uLnTx/>
              <a:uFillTx/>
              <a:latin typeface="华文新魏" panose="02010800040101010101" pitchFamily="2" charset="-122"/>
              <a:ea typeface="华文新魏" panose="02010800040101010101" pitchFamily="2" charset="-122"/>
              <a:cs typeface="OPPOSans R" panose="00020600040101010101" pitchFamily="18" charset="-122"/>
            </a:endParaRPr>
          </a:p>
        </p:txBody>
      </p:sp>
      <p:grpSp>
        <p:nvGrpSpPr>
          <p:cNvPr id="25" name="组合 24">
            <a:extLst>
              <a:ext uri="{FF2B5EF4-FFF2-40B4-BE49-F238E27FC236}">
                <a16:creationId xmlns:a16="http://schemas.microsoft.com/office/drawing/2014/main" id="{6DBECCCC-831D-1EFD-CB19-AB34AFDA7D56}"/>
              </a:ext>
            </a:extLst>
          </p:cNvPr>
          <p:cNvGrpSpPr/>
          <p:nvPr/>
        </p:nvGrpSpPr>
        <p:grpSpPr>
          <a:xfrm>
            <a:off x="244415" y="1327910"/>
            <a:ext cx="3180897" cy="369332"/>
            <a:chOff x="1402896" y="1819546"/>
            <a:chExt cx="3180897" cy="369332"/>
          </a:xfrm>
        </p:grpSpPr>
        <p:sp>
          <p:nvSpPr>
            <p:cNvPr id="26" name="文本框 25">
              <a:extLst>
                <a:ext uri="{FF2B5EF4-FFF2-40B4-BE49-F238E27FC236}">
                  <a16:creationId xmlns:a16="http://schemas.microsoft.com/office/drawing/2014/main" id="{4B9C3889-4B78-1B55-EB49-131E27A9B028}"/>
                </a:ext>
              </a:extLst>
            </p:cNvPr>
            <p:cNvSpPr txBox="1"/>
            <p:nvPr/>
          </p:nvSpPr>
          <p:spPr>
            <a:xfrm>
              <a:off x="1601107" y="1819546"/>
              <a:ext cx="2982686" cy="369332"/>
            </a:xfrm>
            <a:prstGeom prst="rect">
              <a:avLst/>
            </a:prstGeom>
            <a:noFill/>
          </p:spPr>
          <p:txBody>
            <a:bodyPr wrap="square" rtlCol="0">
              <a:spAutoFit/>
            </a:bodyPr>
            <a:lstStyle/>
            <a:p>
              <a:r>
                <a:rPr lang="zh-CN" altLang="en-US" dirty="0">
                  <a:latin typeface="OPPOSans R" panose="00020600040101010101" pitchFamily="18" charset="-122"/>
                  <a:ea typeface="OPPOSans R" panose="00020600040101010101" pitchFamily="18" charset="-122"/>
                  <a:cs typeface="OPPOSans R" panose="00020600040101010101" pitchFamily="18" charset="-122"/>
                </a:rPr>
                <a:t>接收会话数据</a:t>
              </a:r>
            </a:p>
          </p:txBody>
        </p:sp>
        <p:sp>
          <p:nvSpPr>
            <p:cNvPr id="27" name="椭圆 26">
              <a:extLst>
                <a:ext uri="{FF2B5EF4-FFF2-40B4-BE49-F238E27FC236}">
                  <a16:creationId xmlns:a16="http://schemas.microsoft.com/office/drawing/2014/main" id="{734AEEDC-4928-AA55-E4BB-E1DA4E5F0A43}"/>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28" name="组合 27">
            <a:extLst>
              <a:ext uri="{FF2B5EF4-FFF2-40B4-BE49-F238E27FC236}">
                <a16:creationId xmlns:a16="http://schemas.microsoft.com/office/drawing/2014/main" id="{AB89D5EB-6CF4-C425-FE3D-864AAA99806A}"/>
              </a:ext>
            </a:extLst>
          </p:cNvPr>
          <p:cNvGrpSpPr/>
          <p:nvPr/>
        </p:nvGrpSpPr>
        <p:grpSpPr>
          <a:xfrm>
            <a:off x="244415" y="1711027"/>
            <a:ext cx="3180897" cy="369332"/>
            <a:chOff x="1402896" y="1819546"/>
            <a:chExt cx="3180897" cy="369332"/>
          </a:xfrm>
        </p:grpSpPr>
        <p:sp>
          <p:nvSpPr>
            <p:cNvPr id="29" name="文本框 28">
              <a:extLst>
                <a:ext uri="{FF2B5EF4-FFF2-40B4-BE49-F238E27FC236}">
                  <a16:creationId xmlns:a16="http://schemas.microsoft.com/office/drawing/2014/main" id="{F062F32E-5553-ABCE-3DEC-8BC6D453C7FF}"/>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检查并补全会话配置</a:t>
              </a:r>
            </a:p>
          </p:txBody>
        </p:sp>
        <p:sp>
          <p:nvSpPr>
            <p:cNvPr id="30" name="椭圆 29">
              <a:extLst>
                <a:ext uri="{FF2B5EF4-FFF2-40B4-BE49-F238E27FC236}">
                  <a16:creationId xmlns:a16="http://schemas.microsoft.com/office/drawing/2014/main" id="{5CBCE83B-3EAB-E6DF-6493-89401F16F6B3}"/>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1" name="组合 30">
            <a:extLst>
              <a:ext uri="{FF2B5EF4-FFF2-40B4-BE49-F238E27FC236}">
                <a16:creationId xmlns:a16="http://schemas.microsoft.com/office/drawing/2014/main" id="{BEBC6DF1-E5A7-685E-BE19-5DFEA82DDA9D}"/>
              </a:ext>
            </a:extLst>
          </p:cNvPr>
          <p:cNvGrpSpPr/>
          <p:nvPr/>
        </p:nvGrpSpPr>
        <p:grpSpPr>
          <a:xfrm>
            <a:off x="244415" y="2094144"/>
            <a:ext cx="3180897" cy="369332"/>
            <a:chOff x="1402896" y="1819546"/>
            <a:chExt cx="3180897" cy="369332"/>
          </a:xfrm>
        </p:grpSpPr>
        <p:sp>
          <p:nvSpPr>
            <p:cNvPr id="32" name="文本框 31">
              <a:extLst>
                <a:ext uri="{FF2B5EF4-FFF2-40B4-BE49-F238E27FC236}">
                  <a16:creationId xmlns:a16="http://schemas.microsoft.com/office/drawing/2014/main" id="{486DF419-209F-6BB3-FD39-EF8E6037575D}"/>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生成提示词</a:t>
              </a:r>
            </a:p>
          </p:txBody>
        </p:sp>
        <p:sp>
          <p:nvSpPr>
            <p:cNvPr id="33" name="椭圆 32">
              <a:extLst>
                <a:ext uri="{FF2B5EF4-FFF2-40B4-BE49-F238E27FC236}">
                  <a16:creationId xmlns:a16="http://schemas.microsoft.com/office/drawing/2014/main" id="{972DAFDA-31BF-6D3B-3097-4534C09FCD79}"/>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4" name="组合 33">
            <a:extLst>
              <a:ext uri="{FF2B5EF4-FFF2-40B4-BE49-F238E27FC236}">
                <a16:creationId xmlns:a16="http://schemas.microsoft.com/office/drawing/2014/main" id="{D25010E8-F8F7-97ED-8811-49D545FB6C75}"/>
              </a:ext>
            </a:extLst>
          </p:cNvPr>
          <p:cNvGrpSpPr/>
          <p:nvPr/>
        </p:nvGrpSpPr>
        <p:grpSpPr>
          <a:xfrm>
            <a:off x="244415" y="2600515"/>
            <a:ext cx="3750890" cy="523220"/>
            <a:chOff x="1402896" y="1636002"/>
            <a:chExt cx="3750890" cy="523220"/>
          </a:xfrm>
        </p:grpSpPr>
        <p:sp>
          <p:nvSpPr>
            <p:cNvPr id="35" name="文本框 34">
              <a:extLst>
                <a:ext uri="{FF2B5EF4-FFF2-40B4-BE49-F238E27FC236}">
                  <a16:creationId xmlns:a16="http://schemas.microsoft.com/office/drawing/2014/main" id="{EDD4C6F7-57D4-2772-1DD1-91C9521E719F}"/>
                </a:ext>
              </a:extLst>
            </p:cNvPr>
            <p:cNvSpPr txBox="1"/>
            <p:nvPr/>
          </p:nvSpPr>
          <p:spPr>
            <a:xfrm>
              <a:off x="1601107" y="1636002"/>
              <a:ext cx="3552679" cy="523220"/>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sz="2800" dirty="0"/>
                <a:t>调用大语言模型 </a:t>
              </a:r>
              <a:r>
                <a:rPr lang="en-US" altLang="zh-CN" sz="2800" dirty="0"/>
                <a:t>API</a:t>
              </a:r>
              <a:endParaRPr lang="zh-CN" altLang="en-US" sz="2800" dirty="0"/>
            </a:p>
          </p:txBody>
        </p:sp>
        <p:sp>
          <p:nvSpPr>
            <p:cNvPr id="36" name="椭圆 35">
              <a:extLst>
                <a:ext uri="{FF2B5EF4-FFF2-40B4-BE49-F238E27FC236}">
                  <a16:creationId xmlns:a16="http://schemas.microsoft.com/office/drawing/2014/main" id="{B99BB3ED-6885-7F65-06E6-5475BEFC2E6F}"/>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7" name="组合 36">
            <a:extLst>
              <a:ext uri="{FF2B5EF4-FFF2-40B4-BE49-F238E27FC236}">
                <a16:creationId xmlns:a16="http://schemas.microsoft.com/office/drawing/2014/main" id="{B358B179-E07C-F6A5-FF2D-9C6D6F3FC0BC}"/>
              </a:ext>
            </a:extLst>
          </p:cNvPr>
          <p:cNvGrpSpPr/>
          <p:nvPr/>
        </p:nvGrpSpPr>
        <p:grpSpPr>
          <a:xfrm>
            <a:off x="244415" y="3167175"/>
            <a:ext cx="3180897" cy="369332"/>
            <a:chOff x="1402896" y="1819546"/>
            <a:chExt cx="3180897" cy="369332"/>
          </a:xfrm>
        </p:grpSpPr>
        <p:sp>
          <p:nvSpPr>
            <p:cNvPr id="38" name="文本框 37">
              <a:extLst>
                <a:ext uri="{FF2B5EF4-FFF2-40B4-BE49-F238E27FC236}">
                  <a16:creationId xmlns:a16="http://schemas.microsoft.com/office/drawing/2014/main" id="{D6188AAC-C061-746B-B9E9-D44D0A3687D3}"/>
                </a:ext>
              </a:extLst>
            </p:cNvPr>
            <p:cNvSpPr txBox="1"/>
            <p:nvPr/>
          </p:nvSpPr>
          <p:spPr>
            <a:xfrm>
              <a:off x="1601107" y="1819546"/>
              <a:ext cx="2982686" cy="369332"/>
            </a:xfrm>
            <a:prstGeom prst="rect">
              <a:avLst/>
            </a:prstGeom>
            <a:noFill/>
          </p:spPr>
          <p:txBody>
            <a:bodyPr wrap="square" rtlCol="0">
              <a:spAutoFit/>
            </a:bodyPr>
            <a:lstStyle/>
            <a:p>
              <a:r>
                <a:rPr lang="zh-CN" altLang="en-US" dirty="0">
                  <a:latin typeface="OPPOSans R" panose="00020600040101010101" pitchFamily="18" charset="-122"/>
                  <a:ea typeface="OPPOSans R" panose="00020600040101010101" pitchFamily="18" charset="-122"/>
                  <a:cs typeface="OPPOSans R" panose="00020600040101010101" pitchFamily="18" charset="-122"/>
                </a:rPr>
                <a:t>解析工具调用</a:t>
              </a:r>
            </a:p>
          </p:txBody>
        </p:sp>
        <p:sp>
          <p:nvSpPr>
            <p:cNvPr id="39" name="椭圆 38">
              <a:extLst>
                <a:ext uri="{FF2B5EF4-FFF2-40B4-BE49-F238E27FC236}">
                  <a16:creationId xmlns:a16="http://schemas.microsoft.com/office/drawing/2014/main" id="{5E4AA2CA-6E18-E6E9-4BBA-7792BDC5DF57}"/>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0" name="组合 39">
            <a:extLst>
              <a:ext uri="{FF2B5EF4-FFF2-40B4-BE49-F238E27FC236}">
                <a16:creationId xmlns:a16="http://schemas.microsoft.com/office/drawing/2014/main" id="{804AD128-D6FB-A2BD-C0AF-F9C811003AE3}"/>
              </a:ext>
            </a:extLst>
          </p:cNvPr>
          <p:cNvGrpSpPr/>
          <p:nvPr/>
        </p:nvGrpSpPr>
        <p:grpSpPr>
          <a:xfrm>
            <a:off x="244415" y="3550292"/>
            <a:ext cx="3180897" cy="369332"/>
            <a:chOff x="1402896" y="1819546"/>
            <a:chExt cx="3180897" cy="369332"/>
          </a:xfrm>
        </p:grpSpPr>
        <p:sp>
          <p:nvSpPr>
            <p:cNvPr id="41" name="文本框 40">
              <a:extLst>
                <a:ext uri="{FF2B5EF4-FFF2-40B4-BE49-F238E27FC236}">
                  <a16:creationId xmlns:a16="http://schemas.microsoft.com/office/drawing/2014/main" id="{4F9D45CF-EF2A-2CCA-2BFD-2D6BF545AAA2}"/>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检查工具授权</a:t>
              </a:r>
            </a:p>
          </p:txBody>
        </p:sp>
        <p:sp>
          <p:nvSpPr>
            <p:cNvPr id="42" name="椭圆 41">
              <a:extLst>
                <a:ext uri="{FF2B5EF4-FFF2-40B4-BE49-F238E27FC236}">
                  <a16:creationId xmlns:a16="http://schemas.microsoft.com/office/drawing/2014/main" id="{7EC58807-C2DE-AB27-5C5E-B9772C008C8A}"/>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3" name="组合 42">
            <a:extLst>
              <a:ext uri="{FF2B5EF4-FFF2-40B4-BE49-F238E27FC236}">
                <a16:creationId xmlns:a16="http://schemas.microsoft.com/office/drawing/2014/main" id="{49D1EF9A-E3CF-CBEB-E488-E6E662BFB555}"/>
              </a:ext>
            </a:extLst>
          </p:cNvPr>
          <p:cNvGrpSpPr/>
          <p:nvPr/>
        </p:nvGrpSpPr>
        <p:grpSpPr>
          <a:xfrm>
            <a:off x="244415" y="4853959"/>
            <a:ext cx="3180897" cy="369332"/>
            <a:chOff x="1402896" y="1819546"/>
            <a:chExt cx="3180897" cy="369332"/>
          </a:xfrm>
        </p:grpSpPr>
        <p:sp>
          <p:nvSpPr>
            <p:cNvPr id="44" name="文本框 43">
              <a:extLst>
                <a:ext uri="{FF2B5EF4-FFF2-40B4-BE49-F238E27FC236}">
                  <a16:creationId xmlns:a16="http://schemas.microsoft.com/office/drawing/2014/main" id="{6CAB6C21-9FD9-A0BA-50E4-99669C9942A9}"/>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执行工具</a:t>
              </a:r>
            </a:p>
          </p:txBody>
        </p:sp>
        <p:sp>
          <p:nvSpPr>
            <p:cNvPr id="45" name="椭圆 44">
              <a:extLst>
                <a:ext uri="{FF2B5EF4-FFF2-40B4-BE49-F238E27FC236}">
                  <a16:creationId xmlns:a16="http://schemas.microsoft.com/office/drawing/2014/main" id="{8985B683-6DBA-9F44-6B3D-90811835A0FB}"/>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6" name="组合 45">
            <a:extLst>
              <a:ext uri="{FF2B5EF4-FFF2-40B4-BE49-F238E27FC236}">
                <a16:creationId xmlns:a16="http://schemas.microsoft.com/office/drawing/2014/main" id="{7D0E944A-52CB-48A6-80F4-8C13CE6F2472}"/>
              </a:ext>
            </a:extLst>
          </p:cNvPr>
          <p:cNvGrpSpPr/>
          <p:nvPr/>
        </p:nvGrpSpPr>
        <p:grpSpPr>
          <a:xfrm>
            <a:off x="244415" y="5237075"/>
            <a:ext cx="3413240" cy="646331"/>
            <a:chOff x="1402896" y="1819546"/>
            <a:chExt cx="3180897" cy="646331"/>
          </a:xfrm>
        </p:grpSpPr>
        <p:sp>
          <p:nvSpPr>
            <p:cNvPr id="47" name="文本框 46">
              <a:extLst>
                <a:ext uri="{FF2B5EF4-FFF2-40B4-BE49-F238E27FC236}">
                  <a16:creationId xmlns:a16="http://schemas.microsoft.com/office/drawing/2014/main" id="{CAD6C2A5-B314-4884-27CF-DCB494BFA608}"/>
                </a:ext>
              </a:extLst>
            </p:cNvPr>
            <p:cNvSpPr txBox="1"/>
            <p:nvPr/>
          </p:nvSpPr>
          <p:spPr>
            <a:xfrm>
              <a:off x="1601107" y="1819546"/>
              <a:ext cx="2982686" cy="646331"/>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判断是否结束，生成响应数据</a:t>
              </a:r>
            </a:p>
          </p:txBody>
        </p:sp>
        <p:sp>
          <p:nvSpPr>
            <p:cNvPr id="48" name="椭圆 47">
              <a:extLst>
                <a:ext uri="{FF2B5EF4-FFF2-40B4-BE49-F238E27FC236}">
                  <a16:creationId xmlns:a16="http://schemas.microsoft.com/office/drawing/2014/main" id="{8B93C391-B9E8-EB43-7FB3-BAE65796D578}"/>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9" name="组合 48">
            <a:extLst>
              <a:ext uri="{FF2B5EF4-FFF2-40B4-BE49-F238E27FC236}">
                <a16:creationId xmlns:a16="http://schemas.microsoft.com/office/drawing/2014/main" id="{E7F8762A-5C7F-0EDD-CA39-29AC3F2529EA}"/>
              </a:ext>
            </a:extLst>
          </p:cNvPr>
          <p:cNvGrpSpPr/>
          <p:nvPr/>
        </p:nvGrpSpPr>
        <p:grpSpPr>
          <a:xfrm>
            <a:off x="476758" y="3970440"/>
            <a:ext cx="3180897" cy="369332"/>
            <a:chOff x="1402896" y="1819546"/>
            <a:chExt cx="3180897" cy="369332"/>
          </a:xfrm>
        </p:grpSpPr>
        <p:sp>
          <p:nvSpPr>
            <p:cNvPr id="50" name="文本框 49">
              <a:extLst>
                <a:ext uri="{FF2B5EF4-FFF2-40B4-BE49-F238E27FC236}">
                  <a16:creationId xmlns:a16="http://schemas.microsoft.com/office/drawing/2014/main" id="{667ED308-979B-06BC-ADB5-4F3D8B38AD8C}"/>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检查会话配置自动批准设置</a:t>
              </a:r>
            </a:p>
          </p:txBody>
        </p:sp>
        <p:sp>
          <p:nvSpPr>
            <p:cNvPr id="51" name="椭圆 50">
              <a:extLst>
                <a:ext uri="{FF2B5EF4-FFF2-40B4-BE49-F238E27FC236}">
                  <a16:creationId xmlns:a16="http://schemas.microsoft.com/office/drawing/2014/main" id="{D73C7164-2C38-93D9-9F32-DD0272646A7A}"/>
                </a:ext>
              </a:extLst>
            </p:cNvPr>
            <p:cNvSpPr/>
            <p:nvPr/>
          </p:nvSpPr>
          <p:spPr>
            <a:xfrm>
              <a:off x="1402896" y="1879622"/>
              <a:ext cx="205740" cy="205740"/>
            </a:xfrm>
            <a:prstGeom prst="ellipse">
              <a:avLst/>
            </a:prstGeom>
            <a:gradFill>
              <a:gsLst>
                <a:gs pos="0">
                  <a:schemeClr val="bg1">
                    <a:lumMod val="95000"/>
                  </a:schemeClr>
                </a:gs>
                <a:gs pos="100000">
                  <a:schemeClr val="accent2">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52" name="组合 51">
            <a:extLst>
              <a:ext uri="{FF2B5EF4-FFF2-40B4-BE49-F238E27FC236}">
                <a16:creationId xmlns:a16="http://schemas.microsoft.com/office/drawing/2014/main" id="{568C63C0-1CC3-437D-39AF-8288C2BA08CC}"/>
              </a:ext>
            </a:extLst>
          </p:cNvPr>
          <p:cNvGrpSpPr/>
          <p:nvPr/>
        </p:nvGrpSpPr>
        <p:grpSpPr>
          <a:xfrm>
            <a:off x="476758" y="4413089"/>
            <a:ext cx="3180897" cy="369332"/>
            <a:chOff x="1402896" y="1819546"/>
            <a:chExt cx="3180897" cy="369332"/>
          </a:xfrm>
        </p:grpSpPr>
        <p:sp>
          <p:nvSpPr>
            <p:cNvPr id="53" name="文本框 52">
              <a:extLst>
                <a:ext uri="{FF2B5EF4-FFF2-40B4-BE49-F238E27FC236}">
                  <a16:creationId xmlns:a16="http://schemas.microsoft.com/office/drawing/2014/main" id="{E4A128DD-2BDC-D2A1-0643-C0B602D98EDE}"/>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检查用户消息授权标记</a:t>
              </a:r>
            </a:p>
          </p:txBody>
        </p:sp>
        <p:sp>
          <p:nvSpPr>
            <p:cNvPr id="54" name="椭圆 53">
              <a:extLst>
                <a:ext uri="{FF2B5EF4-FFF2-40B4-BE49-F238E27FC236}">
                  <a16:creationId xmlns:a16="http://schemas.microsoft.com/office/drawing/2014/main" id="{111DF547-B0F5-1C9D-B2ED-29C0EC1BD016}"/>
                </a:ext>
              </a:extLst>
            </p:cNvPr>
            <p:cNvSpPr/>
            <p:nvPr/>
          </p:nvSpPr>
          <p:spPr>
            <a:xfrm>
              <a:off x="1402896" y="1879622"/>
              <a:ext cx="205740" cy="205740"/>
            </a:xfrm>
            <a:prstGeom prst="ellipse">
              <a:avLst/>
            </a:prstGeom>
            <a:gradFill>
              <a:gsLst>
                <a:gs pos="0">
                  <a:schemeClr val="bg1">
                    <a:lumMod val="95000"/>
                  </a:schemeClr>
                </a:gs>
                <a:gs pos="100000">
                  <a:schemeClr val="accent2">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cxnSp>
        <p:nvCxnSpPr>
          <p:cNvPr id="2" name="直接箭头连接符 1">
            <a:extLst>
              <a:ext uri="{FF2B5EF4-FFF2-40B4-BE49-F238E27FC236}">
                <a16:creationId xmlns:a16="http://schemas.microsoft.com/office/drawing/2014/main" id="{F98E7849-4A32-ACFB-9723-EC481ED2C8A3}"/>
              </a:ext>
            </a:extLst>
          </p:cNvPr>
          <p:cNvCxnSpPr>
            <a:cxnSpLocks/>
          </p:cNvCxnSpPr>
          <p:nvPr/>
        </p:nvCxnSpPr>
        <p:spPr>
          <a:xfrm>
            <a:off x="3869422" y="2950421"/>
            <a:ext cx="2453446" cy="440577"/>
          </a:xfrm>
          <a:prstGeom prst="straightConnector1">
            <a:avLst/>
          </a:prstGeom>
          <a:ln>
            <a:solidFill>
              <a:srgbClr val="FF0000"/>
            </a:solidFill>
            <a:bevel/>
            <a:headEnd type="none" w="lg" len="lg"/>
            <a:tailEnd type="arrow"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425928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76D6D-4957-7704-DA1D-B8B882318934}"/>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5B909BAD-FFF6-329D-C0BB-9B41A0DEBBAA}"/>
              </a:ext>
            </a:extLst>
          </p:cNvPr>
          <p:cNvPicPr>
            <a:picLocks noChangeAspect="1"/>
          </p:cNvPicPr>
          <p:nvPr/>
        </p:nvPicPr>
        <p:blipFill>
          <a:blip r:embed="rId3"/>
          <a:stretch>
            <a:fillRect/>
          </a:stretch>
        </p:blipFill>
        <p:spPr>
          <a:xfrm>
            <a:off x="0" y="0"/>
            <a:ext cx="12192000" cy="6858000"/>
          </a:xfrm>
          <a:prstGeom prst="rect">
            <a:avLst/>
          </a:prstGeom>
          <a:gradFill>
            <a:gsLst>
              <a:gs pos="0">
                <a:schemeClr val="bg1">
                  <a:lumMod val="95000"/>
                </a:schemeClr>
              </a:gs>
              <a:gs pos="100000">
                <a:schemeClr val="accent2">
                  <a:lumMod val="90000"/>
                </a:schemeClr>
              </a:gs>
            </a:gsLst>
            <a:lin ang="5400000" scaled="1"/>
          </a:gradFill>
        </p:spPr>
      </p:pic>
      <p:pic>
        <p:nvPicPr>
          <p:cNvPr id="6" name="图片 5">
            <a:extLst>
              <a:ext uri="{FF2B5EF4-FFF2-40B4-BE49-F238E27FC236}">
                <a16:creationId xmlns:a16="http://schemas.microsoft.com/office/drawing/2014/main" id="{EE5F01E2-83A9-506B-4D07-9ED7E6E78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781" y="-211478"/>
            <a:ext cx="13479633" cy="7582294"/>
          </a:xfrm>
          <a:prstGeom prst="rect">
            <a:avLst/>
          </a:prstGeom>
          <a:effectLst>
            <a:softEdge rad="203200"/>
          </a:effectLst>
        </p:spPr>
      </p:pic>
      <p:sp>
        <p:nvSpPr>
          <p:cNvPr id="4" name="文本框 3">
            <a:extLst>
              <a:ext uri="{FF2B5EF4-FFF2-40B4-BE49-F238E27FC236}">
                <a16:creationId xmlns:a16="http://schemas.microsoft.com/office/drawing/2014/main" id="{C51220DD-F545-F3E7-B69E-6C0E630A4C37}"/>
              </a:ext>
            </a:extLst>
          </p:cNvPr>
          <p:cNvSpPr txBox="1"/>
          <p:nvPr/>
        </p:nvSpPr>
        <p:spPr>
          <a:xfrm>
            <a:off x="123250" y="1401201"/>
            <a:ext cx="4567053" cy="5015921"/>
          </a:xfrm>
          <a:prstGeom prst="rect">
            <a:avLst/>
          </a:prstGeom>
          <a:solidFill>
            <a:srgbClr val="B9E7DD"/>
          </a:solid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sp>
        <p:nvSpPr>
          <p:cNvPr id="3" name="文本框 2">
            <a:extLst>
              <a:ext uri="{FF2B5EF4-FFF2-40B4-BE49-F238E27FC236}">
                <a16:creationId xmlns:a16="http://schemas.microsoft.com/office/drawing/2014/main" id="{41C2EE40-9909-8FC1-6ECB-49D688C2EBCA}"/>
              </a:ext>
            </a:extLst>
          </p:cNvPr>
          <p:cNvSpPr txBox="1"/>
          <p:nvPr/>
        </p:nvSpPr>
        <p:spPr>
          <a:xfrm>
            <a:off x="496213" y="340301"/>
            <a:ext cx="271621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rPr>
              <a:t>作品介绍</a:t>
            </a:r>
            <a:endParaRPr lang="en-US" altLang="zh-CN"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120" normalizeH="0" baseline="0" noProof="0" dirty="0">
              <a:ln>
                <a:noFill/>
              </a:ln>
              <a:solidFill>
                <a:schemeClr val="accent1"/>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endParaRPr>
          </a:p>
        </p:txBody>
      </p:sp>
      <p:sp>
        <p:nvSpPr>
          <p:cNvPr id="12" name="椭圆 11">
            <a:extLst>
              <a:ext uri="{FF2B5EF4-FFF2-40B4-BE49-F238E27FC236}">
                <a16:creationId xmlns:a16="http://schemas.microsoft.com/office/drawing/2014/main" id="{9EE00C9F-C4E6-F4DE-7294-E68D8BDE05CD}"/>
              </a:ext>
            </a:extLst>
          </p:cNvPr>
          <p:cNvSpPr/>
          <p:nvPr/>
        </p:nvSpPr>
        <p:spPr>
          <a:xfrm>
            <a:off x="2314230" y="440878"/>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7C4F05AC-B2E2-5B47-3979-199483F73904}"/>
              </a:ext>
            </a:extLst>
          </p:cNvPr>
          <p:cNvSpPr txBox="1"/>
          <p:nvPr/>
        </p:nvSpPr>
        <p:spPr>
          <a:xfrm>
            <a:off x="2647604" y="317485"/>
            <a:ext cx="2636460" cy="580159"/>
          </a:xfrm>
          <a:prstGeom prst="rect">
            <a:avLst/>
          </a:prstGeom>
          <a:noFill/>
          <a:ln w="12700">
            <a:noFill/>
          </a:ln>
        </p:spPr>
        <p:txBody>
          <a:bodyPr wrap="square" rtlCol="0">
            <a:spAutoFit/>
          </a:bodyPr>
          <a:lstStyle/>
          <a:p>
            <a:pPr lvl="0">
              <a:lnSpc>
                <a:spcPct val="120000"/>
              </a:lnSpc>
              <a:defRPr/>
            </a:pPr>
            <a:r>
              <a:rPr lang="zh-CN" altLang="en-US" sz="2800" dirty="0">
                <a:latin typeface="华文新魏" panose="02010800040101010101" pitchFamily="2" charset="-122"/>
                <a:ea typeface="华文新魏" panose="02010800040101010101" pitchFamily="2" charset="-122"/>
              </a:rPr>
              <a:t>核心工作流程</a:t>
            </a:r>
            <a:endParaRPr kumimoji="0" lang="zh-CN" altLang="en-US" sz="2800" b="0" i="0" u="none" strike="noStrike" kern="1200" cap="none" spc="120" normalizeH="0" baseline="0" noProof="0" dirty="0">
              <a:ln>
                <a:noFill/>
              </a:ln>
              <a:effectLst/>
              <a:uLnTx/>
              <a:uFillTx/>
              <a:latin typeface="华文新魏" panose="02010800040101010101" pitchFamily="2" charset="-122"/>
              <a:ea typeface="华文新魏" panose="02010800040101010101" pitchFamily="2" charset="-122"/>
              <a:cs typeface="OPPOSans R" panose="00020600040101010101" pitchFamily="18" charset="-122"/>
            </a:endParaRPr>
          </a:p>
        </p:txBody>
      </p:sp>
      <p:grpSp>
        <p:nvGrpSpPr>
          <p:cNvPr id="25" name="组合 24">
            <a:extLst>
              <a:ext uri="{FF2B5EF4-FFF2-40B4-BE49-F238E27FC236}">
                <a16:creationId xmlns:a16="http://schemas.microsoft.com/office/drawing/2014/main" id="{0F5EE959-112D-C439-4DD1-20963C98294A}"/>
              </a:ext>
            </a:extLst>
          </p:cNvPr>
          <p:cNvGrpSpPr/>
          <p:nvPr/>
        </p:nvGrpSpPr>
        <p:grpSpPr>
          <a:xfrm>
            <a:off x="244415" y="838853"/>
            <a:ext cx="3180897" cy="369332"/>
            <a:chOff x="1402896" y="1819546"/>
            <a:chExt cx="3180897" cy="369332"/>
          </a:xfrm>
        </p:grpSpPr>
        <p:sp>
          <p:nvSpPr>
            <p:cNvPr id="26" name="文本框 25">
              <a:extLst>
                <a:ext uri="{FF2B5EF4-FFF2-40B4-BE49-F238E27FC236}">
                  <a16:creationId xmlns:a16="http://schemas.microsoft.com/office/drawing/2014/main" id="{F6A6DDFD-CD1E-AB6B-3275-B3F6C6299C11}"/>
                </a:ext>
              </a:extLst>
            </p:cNvPr>
            <p:cNvSpPr txBox="1"/>
            <p:nvPr/>
          </p:nvSpPr>
          <p:spPr>
            <a:xfrm>
              <a:off x="1601107" y="1819546"/>
              <a:ext cx="2982686" cy="369332"/>
            </a:xfrm>
            <a:prstGeom prst="rect">
              <a:avLst/>
            </a:prstGeom>
            <a:noFill/>
          </p:spPr>
          <p:txBody>
            <a:bodyPr wrap="square" rtlCol="0">
              <a:spAutoFit/>
            </a:bodyPr>
            <a:lstStyle/>
            <a:p>
              <a:r>
                <a:rPr lang="zh-CN" altLang="en-US" dirty="0">
                  <a:latin typeface="OPPOSans R" panose="00020600040101010101" pitchFamily="18" charset="-122"/>
                  <a:ea typeface="OPPOSans R" panose="00020600040101010101" pitchFamily="18" charset="-122"/>
                  <a:cs typeface="OPPOSans R" panose="00020600040101010101" pitchFamily="18" charset="-122"/>
                </a:rPr>
                <a:t>接收会话数据</a:t>
              </a:r>
            </a:p>
          </p:txBody>
        </p:sp>
        <p:sp>
          <p:nvSpPr>
            <p:cNvPr id="27" name="椭圆 26">
              <a:extLst>
                <a:ext uri="{FF2B5EF4-FFF2-40B4-BE49-F238E27FC236}">
                  <a16:creationId xmlns:a16="http://schemas.microsoft.com/office/drawing/2014/main" id="{D6673248-EB73-924D-923C-9F7A40F37831}"/>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28" name="组合 27">
            <a:extLst>
              <a:ext uri="{FF2B5EF4-FFF2-40B4-BE49-F238E27FC236}">
                <a16:creationId xmlns:a16="http://schemas.microsoft.com/office/drawing/2014/main" id="{C70D2F7B-119E-AEB1-AD3A-071C264ED530}"/>
              </a:ext>
            </a:extLst>
          </p:cNvPr>
          <p:cNvGrpSpPr/>
          <p:nvPr/>
        </p:nvGrpSpPr>
        <p:grpSpPr>
          <a:xfrm>
            <a:off x="244415" y="1221970"/>
            <a:ext cx="3180897" cy="369332"/>
            <a:chOff x="1402896" y="1819546"/>
            <a:chExt cx="3180897" cy="369332"/>
          </a:xfrm>
        </p:grpSpPr>
        <p:sp>
          <p:nvSpPr>
            <p:cNvPr id="29" name="文本框 28">
              <a:extLst>
                <a:ext uri="{FF2B5EF4-FFF2-40B4-BE49-F238E27FC236}">
                  <a16:creationId xmlns:a16="http://schemas.microsoft.com/office/drawing/2014/main" id="{C9ACDF3C-0E4E-1365-27FF-D99D7F31BA74}"/>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检查并补全会话配置</a:t>
              </a:r>
            </a:p>
          </p:txBody>
        </p:sp>
        <p:sp>
          <p:nvSpPr>
            <p:cNvPr id="30" name="椭圆 29">
              <a:extLst>
                <a:ext uri="{FF2B5EF4-FFF2-40B4-BE49-F238E27FC236}">
                  <a16:creationId xmlns:a16="http://schemas.microsoft.com/office/drawing/2014/main" id="{4F71BF3D-DFA9-0C0B-C1C5-361D56A4EADD}"/>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1" name="组合 30">
            <a:extLst>
              <a:ext uri="{FF2B5EF4-FFF2-40B4-BE49-F238E27FC236}">
                <a16:creationId xmlns:a16="http://schemas.microsoft.com/office/drawing/2014/main" id="{D07309D7-6F4F-2C85-C600-D290CA38B620}"/>
              </a:ext>
            </a:extLst>
          </p:cNvPr>
          <p:cNvGrpSpPr/>
          <p:nvPr/>
        </p:nvGrpSpPr>
        <p:grpSpPr>
          <a:xfrm>
            <a:off x="244415" y="1605087"/>
            <a:ext cx="3180897" cy="369332"/>
            <a:chOff x="1402896" y="1819546"/>
            <a:chExt cx="3180897" cy="369332"/>
          </a:xfrm>
        </p:grpSpPr>
        <p:sp>
          <p:nvSpPr>
            <p:cNvPr id="32" name="文本框 31">
              <a:extLst>
                <a:ext uri="{FF2B5EF4-FFF2-40B4-BE49-F238E27FC236}">
                  <a16:creationId xmlns:a16="http://schemas.microsoft.com/office/drawing/2014/main" id="{BF82B786-9E0C-96FA-1D61-44F166D1FC96}"/>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生成提示词</a:t>
              </a:r>
            </a:p>
          </p:txBody>
        </p:sp>
        <p:sp>
          <p:nvSpPr>
            <p:cNvPr id="33" name="椭圆 32">
              <a:extLst>
                <a:ext uri="{FF2B5EF4-FFF2-40B4-BE49-F238E27FC236}">
                  <a16:creationId xmlns:a16="http://schemas.microsoft.com/office/drawing/2014/main" id="{B1709B87-A483-91B7-E641-D009D25E768D}"/>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4" name="组合 33">
            <a:extLst>
              <a:ext uri="{FF2B5EF4-FFF2-40B4-BE49-F238E27FC236}">
                <a16:creationId xmlns:a16="http://schemas.microsoft.com/office/drawing/2014/main" id="{92E1DDAD-C5EA-B722-0117-D74E884CD47F}"/>
              </a:ext>
            </a:extLst>
          </p:cNvPr>
          <p:cNvGrpSpPr/>
          <p:nvPr/>
        </p:nvGrpSpPr>
        <p:grpSpPr>
          <a:xfrm>
            <a:off x="244415" y="1988203"/>
            <a:ext cx="3180897" cy="369332"/>
            <a:chOff x="1402896" y="1819546"/>
            <a:chExt cx="3180897" cy="369332"/>
          </a:xfrm>
        </p:grpSpPr>
        <p:sp>
          <p:nvSpPr>
            <p:cNvPr id="35" name="文本框 34">
              <a:extLst>
                <a:ext uri="{FF2B5EF4-FFF2-40B4-BE49-F238E27FC236}">
                  <a16:creationId xmlns:a16="http://schemas.microsoft.com/office/drawing/2014/main" id="{DA621266-3FCD-9744-36FE-3A17B5C2A7DF}"/>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调用大语言模型 </a:t>
              </a:r>
              <a:r>
                <a:rPr lang="en-US" altLang="zh-CN" dirty="0"/>
                <a:t>API</a:t>
              </a:r>
              <a:endParaRPr lang="zh-CN" altLang="en-US" dirty="0"/>
            </a:p>
          </p:txBody>
        </p:sp>
        <p:sp>
          <p:nvSpPr>
            <p:cNvPr id="36" name="椭圆 35">
              <a:extLst>
                <a:ext uri="{FF2B5EF4-FFF2-40B4-BE49-F238E27FC236}">
                  <a16:creationId xmlns:a16="http://schemas.microsoft.com/office/drawing/2014/main" id="{EE30F26F-C6AF-0C31-82BC-C378DDFF6336}"/>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7" name="组合 36">
            <a:extLst>
              <a:ext uri="{FF2B5EF4-FFF2-40B4-BE49-F238E27FC236}">
                <a16:creationId xmlns:a16="http://schemas.microsoft.com/office/drawing/2014/main" id="{5345792B-9396-DFDF-3E79-8BA208D5168A}"/>
              </a:ext>
            </a:extLst>
          </p:cNvPr>
          <p:cNvGrpSpPr/>
          <p:nvPr/>
        </p:nvGrpSpPr>
        <p:grpSpPr>
          <a:xfrm>
            <a:off x="263870" y="2377394"/>
            <a:ext cx="3180897" cy="461665"/>
            <a:chOff x="1402896" y="1819546"/>
            <a:chExt cx="3180897" cy="461665"/>
          </a:xfrm>
        </p:grpSpPr>
        <p:sp>
          <p:nvSpPr>
            <p:cNvPr id="38" name="文本框 37">
              <a:extLst>
                <a:ext uri="{FF2B5EF4-FFF2-40B4-BE49-F238E27FC236}">
                  <a16:creationId xmlns:a16="http://schemas.microsoft.com/office/drawing/2014/main" id="{A7ACBC40-FB6D-51E0-D7EF-9FE19D2345EB}"/>
                </a:ext>
              </a:extLst>
            </p:cNvPr>
            <p:cNvSpPr txBox="1"/>
            <p:nvPr/>
          </p:nvSpPr>
          <p:spPr>
            <a:xfrm>
              <a:off x="1601107" y="1819546"/>
              <a:ext cx="2982686" cy="461665"/>
            </a:xfrm>
            <a:prstGeom prst="rect">
              <a:avLst/>
            </a:prstGeom>
            <a:noFill/>
          </p:spPr>
          <p:txBody>
            <a:bodyPr wrap="square" rtlCol="0">
              <a:spAutoFit/>
            </a:bodyPr>
            <a:lstStyle/>
            <a:p>
              <a:r>
                <a:rPr lang="zh-CN" altLang="en-US" sz="2400" dirty="0">
                  <a:latin typeface="OPPOSans R" panose="00020600040101010101" pitchFamily="18" charset="-122"/>
                  <a:ea typeface="OPPOSans R" panose="00020600040101010101" pitchFamily="18" charset="-122"/>
                  <a:cs typeface="OPPOSans R" panose="00020600040101010101" pitchFamily="18" charset="-122"/>
                </a:rPr>
                <a:t>解析工具调用</a:t>
              </a:r>
            </a:p>
          </p:txBody>
        </p:sp>
        <p:sp>
          <p:nvSpPr>
            <p:cNvPr id="39" name="椭圆 38">
              <a:extLst>
                <a:ext uri="{FF2B5EF4-FFF2-40B4-BE49-F238E27FC236}">
                  <a16:creationId xmlns:a16="http://schemas.microsoft.com/office/drawing/2014/main" id="{DFF71A32-A378-3B31-2770-9CAF225D602B}"/>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0" name="组合 39">
            <a:extLst>
              <a:ext uri="{FF2B5EF4-FFF2-40B4-BE49-F238E27FC236}">
                <a16:creationId xmlns:a16="http://schemas.microsoft.com/office/drawing/2014/main" id="{458B8491-BB33-BF83-23BE-F7E7E8292CE7}"/>
              </a:ext>
            </a:extLst>
          </p:cNvPr>
          <p:cNvGrpSpPr/>
          <p:nvPr/>
        </p:nvGrpSpPr>
        <p:grpSpPr>
          <a:xfrm>
            <a:off x="244415" y="2951432"/>
            <a:ext cx="3180897" cy="461665"/>
            <a:chOff x="1402896" y="1819546"/>
            <a:chExt cx="3180897" cy="461665"/>
          </a:xfrm>
        </p:grpSpPr>
        <p:sp>
          <p:nvSpPr>
            <p:cNvPr id="41" name="文本框 40">
              <a:extLst>
                <a:ext uri="{FF2B5EF4-FFF2-40B4-BE49-F238E27FC236}">
                  <a16:creationId xmlns:a16="http://schemas.microsoft.com/office/drawing/2014/main" id="{CA80EF1A-FE97-4F32-EE2B-6102ACC0468B}"/>
                </a:ext>
              </a:extLst>
            </p:cNvPr>
            <p:cNvSpPr txBox="1"/>
            <p:nvPr/>
          </p:nvSpPr>
          <p:spPr>
            <a:xfrm>
              <a:off x="1601107" y="1819546"/>
              <a:ext cx="2982686" cy="461665"/>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sz="2400" dirty="0"/>
                <a:t>检查工具授权</a:t>
              </a:r>
            </a:p>
          </p:txBody>
        </p:sp>
        <p:sp>
          <p:nvSpPr>
            <p:cNvPr id="42" name="椭圆 41">
              <a:extLst>
                <a:ext uri="{FF2B5EF4-FFF2-40B4-BE49-F238E27FC236}">
                  <a16:creationId xmlns:a16="http://schemas.microsoft.com/office/drawing/2014/main" id="{024AA986-B916-3478-F51A-E88C16B6CF08}"/>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3" name="组合 42">
            <a:extLst>
              <a:ext uri="{FF2B5EF4-FFF2-40B4-BE49-F238E27FC236}">
                <a16:creationId xmlns:a16="http://schemas.microsoft.com/office/drawing/2014/main" id="{99C31D12-9131-F6B8-9F2E-E3697A373CE7}"/>
              </a:ext>
            </a:extLst>
          </p:cNvPr>
          <p:cNvGrpSpPr/>
          <p:nvPr/>
        </p:nvGrpSpPr>
        <p:grpSpPr>
          <a:xfrm>
            <a:off x="244415" y="4853959"/>
            <a:ext cx="3180897" cy="369332"/>
            <a:chOff x="1402896" y="1819546"/>
            <a:chExt cx="3180897" cy="369332"/>
          </a:xfrm>
        </p:grpSpPr>
        <p:sp>
          <p:nvSpPr>
            <p:cNvPr id="44" name="文本框 43">
              <a:extLst>
                <a:ext uri="{FF2B5EF4-FFF2-40B4-BE49-F238E27FC236}">
                  <a16:creationId xmlns:a16="http://schemas.microsoft.com/office/drawing/2014/main" id="{28CF9F71-0272-368C-E056-7ED54D664101}"/>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执行工具</a:t>
              </a:r>
            </a:p>
          </p:txBody>
        </p:sp>
        <p:sp>
          <p:nvSpPr>
            <p:cNvPr id="45" name="椭圆 44">
              <a:extLst>
                <a:ext uri="{FF2B5EF4-FFF2-40B4-BE49-F238E27FC236}">
                  <a16:creationId xmlns:a16="http://schemas.microsoft.com/office/drawing/2014/main" id="{BF921796-DDA6-8B58-88A1-B11B8890DC3D}"/>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6" name="组合 45">
            <a:extLst>
              <a:ext uri="{FF2B5EF4-FFF2-40B4-BE49-F238E27FC236}">
                <a16:creationId xmlns:a16="http://schemas.microsoft.com/office/drawing/2014/main" id="{6B56C85E-3BEF-7EDC-5EA0-D5C25CA4E5BC}"/>
              </a:ext>
            </a:extLst>
          </p:cNvPr>
          <p:cNvGrpSpPr/>
          <p:nvPr/>
        </p:nvGrpSpPr>
        <p:grpSpPr>
          <a:xfrm>
            <a:off x="244415" y="5237075"/>
            <a:ext cx="3361229" cy="369332"/>
            <a:chOff x="1402896" y="1819546"/>
            <a:chExt cx="3361229" cy="369332"/>
          </a:xfrm>
        </p:grpSpPr>
        <p:sp>
          <p:nvSpPr>
            <p:cNvPr id="47" name="文本框 46">
              <a:extLst>
                <a:ext uri="{FF2B5EF4-FFF2-40B4-BE49-F238E27FC236}">
                  <a16:creationId xmlns:a16="http://schemas.microsoft.com/office/drawing/2014/main" id="{C41D9A7B-FED5-697C-0951-5B576F081D6F}"/>
                </a:ext>
              </a:extLst>
            </p:cNvPr>
            <p:cNvSpPr txBox="1"/>
            <p:nvPr/>
          </p:nvSpPr>
          <p:spPr>
            <a:xfrm>
              <a:off x="1601106" y="1819546"/>
              <a:ext cx="3163019"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判断是否结束，生成响应数据</a:t>
              </a:r>
            </a:p>
          </p:txBody>
        </p:sp>
        <p:sp>
          <p:nvSpPr>
            <p:cNvPr id="48" name="椭圆 47">
              <a:extLst>
                <a:ext uri="{FF2B5EF4-FFF2-40B4-BE49-F238E27FC236}">
                  <a16:creationId xmlns:a16="http://schemas.microsoft.com/office/drawing/2014/main" id="{ED50B471-C31D-4D0C-DFC0-27EECC46A6C2}"/>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9" name="组合 48">
            <a:extLst>
              <a:ext uri="{FF2B5EF4-FFF2-40B4-BE49-F238E27FC236}">
                <a16:creationId xmlns:a16="http://schemas.microsoft.com/office/drawing/2014/main" id="{E65C5BA7-9385-F534-4E94-D21A344C7A5B}"/>
              </a:ext>
            </a:extLst>
          </p:cNvPr>
          <p:cNvGrpSpPr/>
          <p:nvPr/>
        </p:nvGrpSpPr>
        <p:grpSpPr>
          <a:xfrm>
            <a:off x="476758" y="3579669"/>
            <a:ext cx="4271887" cy="461665"/>
            <a:chOff x="1402896" y="1819546"/>
            <a:chExt cx="4271887" cy="461665"/>
          </a:xfrm>
        </p:grpSpPr>
        <p:sp>
          <p:nvSpPr>
            <p:cNvPr id="50" name="文本框 49">
              <a:extLst>
                <a:ext uri="{FF2B5EF4-FFF2-40B4-BE49-F238E27FC236}">
                  <a16:creationId xmlns:a16="http://schemas.microsoft.com/office/drawing/2014/main" id="{F0D653A6-DC0E-2849-A1F8-8769DD0FF708}"/>
                </a:ext>
              </a:extLst>
            </p:cNvPr>
            <p:cNvSpPr txBox="1"/>
            <p:nvPr/>
          </p:nvSpPr>
          <p:spPr>
            <a:xfrm>
              <a:off x="1601107" y="1819546"/>
              <a:ext cx="4073676" cy="461665"/>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sz="2400" dirty="0"/>
                <a:t>检查会话配置自动批准设置</a:t>
              </a:r>
            </a:p>
          </p:txBody>
        </p:sp>
        <p:sp>
          <p:nvSpPr>
            <p:cNvPr id="51" name="椭圆 50">
              <a:extLst>
                <a:ext uri="{FF2B5EF4-FFF2-40B4-BE49-F238E27FC236}">
                  <a16:creationId xmlns:a16="http://schemas.microsoft.com/office/drawing/2014/main" id="{7D8CC035-8AA8-5477-BA4E-7DBECDB4754F}"/>
                </a:ext>
              </a:extLst>
            </p:cNvPr>
            <p:cNvSpPr/>
            <p:nvPr/>
          </p:nvSpPr>
          <p:spPr>
            <a:xfrm>
              <a:off x="1402896" y="1879622"/>
              <a:ext cx="205740" cy="205740"/>
            </a:xfrm>
            <a:prstGeom prst="ellipse">
              <a:avLst/>
            </a:prstGeom>
            <a:gradFill>
              <a:gsLst>
                <a:gs pos="0">
                  <a:schemeClr val="bg1">
                    <a:lumMod val="95000"/>
                  </a:schemeClr>
                </a:gs>
                <a:gs pos="100000">
                  <a:schemeClr val="accent2">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52" name="组合 51">
            <a:extLst>
              <a:ext uri="{FF2B5EF4-FFF2-40B4-BE49-F238E27FC236}">
                <a16:creationId xmlns:a16="http://schemas.microsoft.com/office/drawing/2014/main" id="{69885444-9260-46C4-8FB6-9EDD471E0035}"/>
              </a:ext>
            </a:extLst>
          </p:cNvPr>
          <p:cNvGrpSpPr/>
          <p:nvPr/>
        </p:nvGrpSpPr>
        <p:grpSpPr>
          <a:xfrm>
            <a:off x="476758" y="4250886"/>
            <a:ext cx="3471787" cy="461665"/>
            <a:chOff x="1402896" y="1819546"/>
            <a:chExt cx="3471787" cy="461665"/>
          </a:xfrm>
        </p:grpSpPr>
        <p:sp>
          <p:nvSpPr>
            <p:cNvPr id="53" name="文本框 52">
              <a:extLst>
                <a:ext uri="{FF2B5EF4-FFF2-40B4-BE49-F238E27FC236}">
                  <a16:creationId xmlns:a16="http://schemas.microsoft.com/office/drawing/2014/main" id="{B0030D21-2F3F-F4B5-899D-A8C556D7F5DC}"/>
                </a:ext>
              </a:extLst>
            </p:cNvPr>
            <p:cNvSpPr txBox="1"/>
            <p:nvPr/>
          </p:nvSpPr>
          <p:spPr>
            <a:xfrm>
              <a:off x="1601107" y="1819546"/>
              <a:ext cx="3273576" cy="461665"/>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sz="2400" dirty="0"/>
                <a:t>检查用户消息授权标记</a:t>
              </a:r>
            </a:p>
          </p:txBody>
        </p:sp>
        <p:sp>
          <p:nvSpPr>
            <p:cNvPr id="54" name="椭圆 53">
              <a:extLst>
                <a:ext uri="{FF2B5EF4-FFF2-40B4-BE49-F238E27FC236}">
                  <a16:creationId xmlns:a16="http://schemas.microsoft.com/office/drawing/2014/main" id="{41B8CA9F-D94C-E16B-A745-CC670991E9A9}"/>
                </a:ext>
              </a:extLst>
            </p:cNvPr>
            <p:cNvSpPr/>
            <p:nvPr/>
          </p:nvSpPr>
          <p:spPr>
            <a:xfrm>
              <a:off x="1402896" y="1879622"/>
              <a:ext cx="205740" cy="205740"/>
            </a:xfrm>
            <a:prstGeom prst="ellipse">
              <a:avLst/>
            </a:prstGeom>
            <a:gradFill>
              <a:gsLst>
                <a:gs pos="0">
                  <a:schemeClr val="bg1">
                    <a:lumMod val="95000"/>
                  </a:schemeClr>
                </a:gs>
                <a:gs pos="100000">
                  <a:schemeClr val="accent2">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cxnSp>
        <p:nvCxnSpPr>
          <p:cNvPr id="2" name="直接箭头连接符 1">
            <a:extLst>
              <a:ext uri="{FF2B5EF4-FFF2-40B4-BE49-F238E27FC236}">
                <a16:creationId xmlns:a16="http://schemas.microsoft.com/office/drawing/2014/main" id="{65ADE9D4-07BD-DBCC-5926-A326706CE969}"/>
              </a:ext>
            </a:extLst>
          </p:cNvPr>
          <p:cNvCxnSpPr>
            <a:cxnSpLocks/>
          </p:cNvCxnSpPr>
          <p:nvPr/>
        </p:nvCxnSpPr>
        <p:spPr>
          <a:xfrm>
            <a:off x="4592782" y="3791383"/>
            <a:ext cx="1262495" cy="0"/>
          </a:xfrm>
          <a:prstGeom prst="straightConnector1">
            <a:avLst/>
          </a:prstGeom>
          <a:ln>
            <a:solidFill>
              <a:srgbClr val="FF0000"/>
            </a:solidFill>
            <a:bevel/>
            <a:headEnd type="none" w="lg" len="lg"/>
            <a:tailEnd type="arrow" w="lg" len="lg"/>
          </a:ln>
        </p:spPr>
        <p:style>
          <a:lnRef idx="3">
            <a:schemeClr val="dk1"/>
          </a:lnRef>
          <a:fillRef idx="0">
            <a:schemeClr val="dk1"/>
          </a:fillRef>
          <a:effectRef idx="2">
            <a:schemeClr val="dk1"/>
          </a:effectRef>
          <a:fontRef idx="minor">
            <a:schemeClr val="tx1"/>
          </a:fontRef>
        </p:style>
      </p:cxnSp>
      <p:sp>
        <p:nvSpPr>
          <p:cNvPr id="9" name="矩形 8">
            <a:extLst>
              <a:ext uri="{FF2B5EF4-FFF2-40B4-BE49-F238E27FC236}">
                <a16:creationId xmlns:a16="http://schemas.microsoft.com/office/drawing/2014/main" id="{C030105D-7E1B-4717-1294-87CD69C31470}"/>
              </a:ext>
            </a:extLst>
          </p:cNvPr>
          <p:cNvSpPr/>
          <p:nvPr/>
        </p:nvSpPr>
        <p:spPr>
          <a:xfrm>
            <a:off x="123250" y="2377394"/>
            <a:ext cx="4567053" cy="25061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dirty="0"/>
          </a:p>
        </p:txBody>
      </p:sp>
      <p:sp>
        <p:nvSpPr>
          <p:cNvPr id="11" name="矩形 10">
            <a:extLst>
              <a:ext uri="{FF2B5EF4-FFF2-40B4-BE49-F238E27FC236}">
                <a16:creationId xmlns:a16="http://schemas.microsoft.com/office/drawing/2014/main" id="{24139668-4EC1-851E-1052-5CCAA6B440DC}"/>
              </a:ext>
            </a:extLst>
          </p:cNvPr>
          <p:cNvSpPr/>
          <p:nvPr/>
        </p:nvSpPr>
        <p:spPr>
          <a:xfrm>
            <a:off x="5973917" y="3057868"/>
            <a:ext cx="2733666" cy="19245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dirty="0"/>
          </a:p>
        </p:txBody>
      </p:sp>
    </p:spTree>
    <p:extLst>
      <p:ext uri="{BB962C8B-B14F-4D97-AF65-F5344CB8AC3E}">
        <p14:creationId xmlns:p14="http://schemas.microsoft.com/office/powerpoint/2010/main" val="26210549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A2CDE-3623-DD5F-526C-BAD19A31295F}"/>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B116FA50-94F6-77A9-20B8-51C546D8A01D}"/>
              </a:ext>
            </a:extLst>
          </p:cNvPr>
          <p:cNvSpPr txBox="1"/>
          <p:nvPr/>
        </p:nvSpPr>
        <p:spPr>
          <a:xfrm>
            <a:off x="123251" y="1401201"/>
            <a:ext cx="3757754" cy="5015921"/>
          </a:xfrm>
          <a:prstGeom prst="rect">
            <a:avLst/>
          </a:prstGeom>
          <a:solidFill>
            <a:srgbClr val="B9E7DD"/>
          </a:solid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pic>
        <p:nvPicPr>
          <p:cNvPr id="7" name="图片 6">
            <a:extLst>
              <a:ext uri="{FF2B5EF4-FFF2-40B4-BE49-F238E27FC236}">
                <a16:creationId xmlns:a16="http://schemas.microsoft.com/office/drawing/2014/main" id="{CD6FFCD7-A97E-5051-BE6A-A755C6830D31}"/>
              </a:ext>
            </a:extLst>
          </p:cNvPr>
          <p:cNvPicPr>
            <a:picLocks noChangeAspect="1"/>
          </p:cNvPicPr>
          <p:nvPr/>
        </p:nvPicPr>
        <p:blipFill>
          <a:blip r:embed="rId3"/>
          <a:stretch>
            <a:fillRect/>
          </a:stretch>
        </p:blipFill>
        <p:spPr>
          <a:xfrm>
            <a:off x="0" y="0"/>
            <a:ext cx="12192000" cy="6858000"/>
          </a:xfrm>
          <a:prstGeom prst="rect">
            <a:avLst/>
          </a:prstGeom>
          <a:gradFill>
            <a:gsLst>
              <a:gs pos="0">
                <a:schemeClr val="bg1">
                  <a:lumMod val="95000"/>
                </a:schemeClr>
              </a:gs>
              <a:gs pos="100000">
                <a:schemeClr val="accent2">
                  <a:lumMod val="90000"/>
                </a:schemeClr>
              </a:gs>
            </a:gsLst>
            <a:lin ang="5400000" scaled="1"/>
          </a:gradFill>
        </p:spPr>
      </p:pic>
      <p:sp>
        <p:nvSpPr>
          <p:cNvPr id="3" name="文本框 2">
            <a:extLst>
              <a:ext uri="{FF2B5EF4-FFF2-40B4-BE49-F238E27FC236}">
                <a16:creationId xmlns:a16="http://schemas.microsoft.com/office/drawing/2014/main" id="{F30457F3-6600-7BB1-7D60-4EF61256AB4F}"/>
              </a:ext>
            </a:extLst>
          </p:cNvPr>
          <p:cNvSpPr txBox="1"/>
          <p:nvPr/>
        </p:nvSpPr>
        <p:spPr>
          <a:xfrm>
            <a:off x="496213" y="340301"/>
            <a:ext cx="271621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rPr>
              <a:t>作品介绍</a:t>
            </a:r>
            <a:endParaRPr lang="en-US" altLang="zh-CN"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120" normalizeH="0" baseline="0" noProof="0" dirty="0">
              <a:ln>
                <a:noFill/>
              </a:ln>
              <a:solidFill>
                <a:schemeClr val="accent1"/>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endParaRPr>
          </a:p>
        </p:txBody>
      </p:sp>
      <p:sp>
        <p:nvSpPr>
          <p:cNvPr id="12" name="椭圆 11">
            <a:extLst>
              <a:ext uri="{FF2B5EF4-FFF2-40B4-BE49-F238E27FC236}">
                <a16:creationId xmlns:a16="http://schemas.microsoft.com/office/drawing/2014/main" id="{B69E02B9-258C-B8EA-5722-CDF723E7EA01}"/>
              </a:ext>
            </a:extLst>
          </p:cNvPr>
          <p:cNvSpPr/>
          <p:nvPr/>
        </p:nvSpPr>
        <p:spPr>
          <a:xfrm>
            <a:off x="2314230" y="440878"/>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6" name="图片 5">
            <a:extLst>
              <a:ext uri="{FF2B5EF4-FFF2-40B4-BE49-F238E27FC236}">
                <a16:creationId xmlns:a16="http://schemas.microsoft.com/office/drawing/2014/main" id="{FCFB6AAE-BF2D-4307-16F2-A7FA9A386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812" y="-165934"/>
            <a:ext cx="14158369" cy="7964083"/>
          </a:xfrm>
          <a:prstGeom prst="rect">
            <a:avLst/>
          </a:prstGeom>
          <a:effectLst>
            <a:softEdge rad="203200"/>
          </a:effectLst>
        </p:spPr>
      </p:pic>
      <p:sp>
        <p:nvSpPr>
          <p:cNvPr id="15" name="文本框 14">
            <a:extLst>
              <a:ext uri="{FF2B5EF4-FFF2-40B4-BE49-F238E27FC236}">
                <a16:creationId xmlns:a16="http://schemas.microsoft.com/office/drawing/2014/main" id="{1A3CCBD6-E8B7-C188-EF1F-C64836228048}"/>
              </a:ext>
            </a:extLst>
          </p:cNvPr>
          <p:cNvSpPr txBox="1"/>
          <p:nvPr/>
        </p:nvSpPr>
        <p:spPr>
          <a:xfrm>
            <a:off x="2647604" y="317485"/>
            <a:ext cx="2636460" cy="580159"/>
          </a:xfrm>
          <a:prstGeom prst="rect">
            <a:avLst/>
          </a:prstGeom>
          <a:noFill/>
          <a:ln w="12700">
            <a:noFill/>
          </a:ln>
        </p:spPr>
        <p:txBody>
          <a:bodyPr wrap="square" rtlCol="0">
            <a:spAutoFit/>
          </a:bodyPr>
          <a:lstStyle/>
          <a:p>
            <a:pPr lvl="0">
              <a:lnSpc>
                <a:spcPct val="120000"/>
              </a:lnSpc>
              <a:defRPr/>
            </a:pPr>
            <a:r>
              <a:rPr lang="zh-CN" altLang="en-US" sz="2800" dirty="0">
                <a:latin typeface="华文新魏" panose="02010800040101010101" pitchFamily="2" charset="-122"/>
                <a:ea typeface="华文新魏" panose="02010800040101010101" pitchFamily="2" charset="-122"/>
              </a:rPr>
              <a:t>核心工作流程</a:t>
            </a:r>
            <a:endParaRPr kumimoji="0" lang="zh-CN" altLang="en-US" sz="2800" b="0" i="0" u="none" strike="noStrike" kern="1200" cap="none" spc="120" normalizeH="0" baseline="0" noProof="0" dirty="0">
              <a:ln>
                <a:noFill/>
              </a:ln>
              <a:effectLst/>
              <a:uLnTx/>
              <a:uFillTx/>
              <a:latin typeface="华文新魏" panose="02010800040101010101" pitchFamily="2" charset="-122"/>
              <a:ea typeface="华文新魏" panose="02010800040101010101" pitchFamily="2" charset="-122"/>
              <a:cs typeface="OPPOSans R" panose="00020600040101010101" pitchFamily="18" charset="-122"/>
            </a:endParaRPr>
          </a:p>
        </p:txBody>
      </p:sp>
      <p:grpSp>
        <p:nvGrpSpPr>
          <p:cNvPr id="25" name="组合 24">
            <a:extLst>
              <a:ext uri="{FF2B5EF4-FFF2-40B4-BE49-F238E27FC236}">
                <a16:creationId xmlns:a16="http://schemas.microsoft.com/office/drawing/2014/main" id="{56A810D1-1EAB-4A13-AC72-F52343806B60}"/>
              </a:ext>
            </a:extLst>
          </p:cNvPr>
          <p:cNvGrpSpPr/>
          <p:nvPr/>
        </p:nvGrpSpPr>
        <p:grpSpPr>
          <a:xfrm>
            <a:off x="244415" y="1634709"/>
            <a:ext cx="3180897" cy="369332"/>
            <a:chOff x="1402896" y="1819546"/>
            <a:chExt cx="3180897" cy="369332"/>
          </a:xfrm>
        </p:grpSpPr>
        <p:sp>
          <p:nvSpPr>
            <p:cNvPr id="26" name="文本框 25">
              <a:extLst>
                <a:ext uri="{FF2B5EF4-FFF2-40B4-BE49-F238E27FC236}">
                  <a16:creationId xmlns:a16="http://schemas.microsoft.com/office/drawing/2014/main" id="{D3120C5B-5DD2-B908-3745-9AEFE0B581B1}"/>
                </a:ext>
              </a:extLst>
            </p:cNvPr>
            <p:cNvSpPr txBox="1"/>
            <p:nvPr/>
          </p:nvSpPr>
          <p:spPr>
            <a:xfrm>
              <a:off x="1601107" y="1819546"/>
              <a:ext cx="2982686" cy="369332"/>
            </a:xfrm>
            <a:prstGeom prst="rect">
              <a:avLst/>
            </a:prstGeom>
            <a:noFill/>
          </p:spPr>
          <p:txBody>
            <a:bodyPr wrap="square" rtlCol="0">
              <a:spAutoFit/>
            </a:bodyPr>
            <a:lstStyle/>
            <a:p>
              <a:r>
                <a:rPr lang="zh-CN" altLang="en-US" dirty="0">
                  <a:latin typeface="OPPOSans R" panose="00020600040101010101" pitchFamily="18" charset="-122"/>
                  <a:ea typeface="OPPOSans R" panose="00020600040101010101" pitchFamily="18" charset="-122"/>
                  <a:cs typeface="OPPOSans R" panose="00020600040101010101" pitchFamily="18" charset="-122"/>
                </a:rPr>
                <a:t>接收会话数据</a:t>
              </a:r>
            </a:p>
          </p:txBody>
        </p:sp>
        <p:sp>
          <p:nvSpPr>
            <p:cNvPr id="27" name="椭圆 26">
              <a:extLst>
                <a:ext uri="{FF2B5EF4-FFF2-40B4-BE49-F238E27FC236}">
                  <a16:creationId xmlns:a16="http://schemas.microsoft.com/office/drawing/2014/main" id="{34E02CC6-0440-27A3-4D33-24D800C4594B}"/>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28" name="组合 27">
            <a:extLst>
              <a:ext uri="{FF2B5EF4-FFF2-40B4-BE49-F238E27FC236}">
                <a16:creationId xmlns:a16="http://schemas.microsoft.com/office/drawing/2014/main" id="{E9BFF2D3-A0CA-09B5-AEC6-A08BC1E3951C}"/>
              </a:ext>
            </a:extLst>
          </p:cNvPr>
          <p:cNvGrpSpPr/>
          <p:nvPr/>
        </p:nvGrpSpPr>
        <p:grpSpPr>
          <a:xfrm>
            <a:off x="244415" y="2017826"/>
            <a:ext cx="3180897" cy="369332"/>
            <a:chOff x="1402896" y="1819546"/>
            <a:chExt cx="3180897" cy="369332"/>
          </a:xfrm>
        </p:grpSpPr>
        <p:sp>
          <p:nvSpPr>
            <p:cNvPr id="29" name="文本框 28">
              <a:extLst>
                <a:ext uri="{FF2B5EF4-FFF2-40B4-BE49-F238E27FC236}">
                  <a16:creationId xmlns:a16="http://schemas.microsoft.com/office/drawing/2014/main" id="{40B142AC-6252-EE19-33BE-B43CADD3B63C}"/>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检查并补全会话配置</a:t>
              </a:r>
            </a:p>
          </p:txBody>
        </p:sp>
        <p:sp>
          <p:nvSpPr>
            <p:cNvPr id="30" name="椭圆 29">
              <a:extLst>
                <a:ext uri="{FF2B5EF4-FFF2-40B4-BE49-F238E27FC236}">
                  <a16:creationId xmlns:a16="http://schemas.microsoft.com/office/drawing/2014/main" id="{11E1C99A-3368-DA9C-3166-3FB459F7A13C}"/>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1" name="组合 30">
            <a:extLst>
              <a:ext uri="{FF2B5EF4-FFF2-40B4-BE49-F238E27FC236}">
                <a16:creationId xmlns:a16="http://schemas.microsoft.com/office/drawing/2014/main" id="{DC5BBA66-B122-8DED-9A0B-2D468C15B8D3}"/>
              </a:ext>
            </a:extLst>
          </p:cNvPr>
          <p:cNvGrpSpPr/>
          <p:nvPr/>
        </p:nvGrpSpPr>
        <p:grpSpPr>
          <a:xfrm>
            <a:off x="244415" y="2400943"/>
            <a:ext cx="3180897" cy="369332"/>
            <a:chOff x="1402896" y="1819546"/>
            <a:chExt cx="3180897" cy="369332"/>
          </a:xfrm>
        </p:grpSpPr>
        <p:sp>
          <p:nvSpPr>
            <p:cNvPr id="32" name="文本框 31">
              <a:extLst>
                <a:ext uri="{FF2B5EF4-FFF2-40B4-BE49-F238E27FC236}">
                  <a16:creationId xmlns:a16="http://schemas.microsoft.com/office/drawing/2014/main" id="{BE70DCB2-A435-15BF-2EEE-B25F816EB838}"/>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生成提示词</a:t>
              </a:r>
            </a:p>
          </p:txBody>
        </p:sp>
        <p:sp>
          <p:nvSpPr>
            <p:cNvPr id="33" name="椭圆 32">
              <a:extLst>
                <a:ext uri="{FF2B5EF4-FFF2-40B4-BE49-F238E27FC236}">
                  <a16:creationId xmlns:a16="http://schemas.microsoft.com/office/drawing/2014/main" id="{E16A7732-67D4-3D17-833C-50E058817D26}"/>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4" name="组合 33">
            <a:extLst>
              <a:ext uri="{FF2B5EF4-FFF2-40B4-BE49-F238E27FC236}">
                <a16:creationId xmlns:a16="http://schemas.microsoft.com/office/drawing/2014/main" id="{1F79E6FB-AEB7-9AAE-9C82-1AC9D1E906EA}"/>
              </a:ext>
            </a:extLst>
          </p:cNvPr>
          <p:cNvGrpSpPr/>
          <p:nvPr/>
        </p:nvGrpSpPr>
        <p:grpSpPr>
          <a:xfrm>
            <a:off x="244415" y="2784059"/>
            <a:ext cx="3180897" cy="369332"/>
            <a:chOff x="1402896" y="1819546"/>
            <a:chExt cx="3180897" cy="369332"/>
          </a:xfrm>
        </p:grpSpPr>
        <p:sp>
          <p:nvSpPr>
            <p:cNvPr id="35" name="文本框 34">
              <a:extLst>
                <a:ext uri="{FF2B5EF4-FFF2-40B4-BE49-F238E27FC236}">
                  <a16:creationId xmlns:a16="http://schemas.microsoft.com/office/drawing/2014/main" id="{6558966A-AD0A-1138-A953-017C8251203F}"/>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调用大语言模型 </a:t>
              </a:r>
              <a:r>
                <a:rPr lang="en-US" altLang="zh-CN" dirty="0"/>
                <a:t>API</a:t>
              </a:r>
              <a:endParaRPr lang="zh-CN" altLang="en-US" dirty="0"/>
            </a:p>
          </p:txBody>
        </p:sp>
        <p:sp>
          <p:nvSpPr>
            <p:cNvPr id="36" name="椭圆 35">
              <a:extLst>
                <a:ext uri="{FF2B5EF4-FFF2-40B4-BE49-F238E27FC236}">
                  <a16:creationId xmlns:a16="http://schemas.microsoft.com/office/drawing/2014/main" id="{48D6D34D-4798-8684-083C-25FCF111E538}"/>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7" name="组合 36">
            <a:extLst>
              <a:ext uri="{FF2B5EF4-FFF2-40B4-BE49-F238E27FC236}">
                <a16:creationId xmlns:a16="http://schemas.microsoft.com/office/drawing/2014/main" id="{32EE4C3A-2E30-C24F-F3ED-0F72CC7F4425}"/>
              </a:ext>
            </a:extLst>
          </p:cNvPr>
          <p:cNvGrpSpPr/>
          <p:nvPr/>
        </p:nvGrpSpPr>
        <p:grpSpPr>
          <a:xfrm>
            <a:off x="244415" y="3167175"/>
            <a:ext cx="3180897" cy="369332"/>
            <a:chOff x="1402896" y="1819546"/>
            <a:chExt cx="3180897" cy="369332"/>
          </a:xfrm>
        </p:grpSpPr>
        <p:sp>
          <p:nvSpPr>
            <p:cNvPr id="38" name="文本框 37">
              <a:extLst>
                <a:ext uri="{FF2B5EF4-FFF2-40B4-BE49-F238E27FC236}">
                  <a16:creationId xmlns:a16="http://schemas.microsoft.com/office/drawing/2014/main" id="{0722EF82-A06F-FCFE-1EC9-39F8AFE0BDFF}"/>
                </a:ext>
              </a:extLst>
            </p:cNvPr>
            <p:cNvSpPr txBox="1"/>
            <p:nvPr/>
          </p:nvSpPr>
          <p:spPr>
            <a:xfrm>
              <a:off x="1601107" y="1819546"/>
              <a:ext cx="2982686" cy="369332"/>
            </a:xfrm>
            <a:prstGeom prst="rect">
              <a:avLst/>
            </a:prstGeom>
            <a:noFill/>
          </p:spPr>
          <p:txBody>
            <a:bodyPr wrap="square" rtlCol="0">
              <a:spAutoFit/>
            </a:bodyPr>
            <a:lstStyle/>
            <a:p>
              <a:r>
                <a:rPr lang="zh-CN" altLang="en-US" dirty="0">
                  <a:latin typeface="OPPOSans R" panose="00020600040101010101" pitchFamily="18" charset="-122"/>
                  <a:ea typeface="OPPOSans R" panose="00020600040101010101" pitchFamily="18" charset="-122"/>
                  <a:cs typeface="OPPOSans R" panose="00020600040101010101" pitchFamily="18" charset="-122"/>
                </a:rPr>
                <a:t>解析工具调用</a:t>
              </a:r>
            </a:p>
          </p:txBody>
        </p:sp>
        <p:sp>
          <p:nvSpPr>
            <p:cNvPr id="39" name="椭圆 38">
              <a:extLst>
                <a:ext uri="{FF2B5EF4-FFF2-40B4-BE49-F238E27FC236}">
                  <a16:creationId xmlns:a16="http://schemas.microsoft.com/office/drawing/2014/main" id="{F000743E-7736-A2EE-A5B2-1CEC702A95AB}"/>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0" name="组合 39">
            <a:extLst>
              <a:ext uri="{FF2B5EF4-FFF2-40B4-BE49-F238E27FC236}">
                <a16:creationId xmlns:a16="http://schemas.microsoft.com/office/drawing/2014/main" id="{C668DCDA-EDEA-1576-C9A7-05E7D6DEE833}"/>
              </a:ext>
            </a:extLst>
          </p:cNvPr>
          <p:cNvGrpSpPr/>
          <p:nvPr/>
        </p:nvGrpSpPr>
        <p:grpSpPr>
          <a:xfrm>
            <a:off x="244415" y="3550292"/>
            <a:ext cx="3180897" cy="369332"/>
            <a:chOff x="1402896" y="1819546"/>
            <a:chExt cx="3180897" cy="369332"/>
          </a:xfrm>
        </p:grpSpPr>
        <p:sp>
          <p:nvSpPr>
            <p:cNvPr id="41" name="文本框 40">
              <a:extLst>
                <a:ext uri="{FF2B5EF4-FFF2-40B4-BE49-F238E27FC236}">
                  <a16:creationId xmlns:a16="http://schemas.microsoft.com/office/drawing/2014/main" id="{9609861B-CA79-F3BA-D518-959F6DD336B3}"/>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检查工具授权</a:t>
              </a:r>
            </a:p>
          </p:txBody>
        </p:sp>
        <p:sp>
          <p:nvSpPr>
            <p:cNvPr id="42" name="椭圆 41">
              <a:extLst>
                <a:ext uri="{FF2B5EF4-FFF2-40B4-BE49-F238E27FC236}">
                  <a16:creationId xmlns:a16="http://schemas.microsoft.com/office/drawing/2014/main" id="{42D86BAB-D5DD-2903-8459-0A2A0EF37736}"/>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3" name="组合 42">
            <a:extLst>
              <a:ext uri="{FF2B5EF4-FFF2-40B4-BE49-F238E27FC236}">
                <a16:creationId xmlns:a16="http://schemas.microsoft.com/office/drawing/2014/main" id="{D4E9F093-7BEF-3591-3F69-481F119DF25D}"/>
              </a:ext>
            </a:extLst>
          </p:cNvPr>
          <p:cNvGrpSpPr/>
          <p:nvPr/>
        </p:nvGrpSpPr>
        <p:grpSpPr>
          <a:xfrm>
            <a:off x="263870" y="5016417"/>
            <a:ext cx="3180897" cy="461665"/>
            <a:chOff x="1402896" y="1819546"/>
            <a:chExt cx="3180897" cy="461665"/>
          </a:xfrm>
        </p:grpSpPr>
        <p:sp>
          <p:nvSpPr>
            <p:cNvPr id="44" name="文本框 43">
              <a:extLst>
                <a:ext uri="{FF2B5EF4-FFF2-40B4-BE49-F238E27FC236}">
                  <a16:creationId xmlns:a16="http://schemas.microsoft.com/office/drawing/2014/main" id="{5CF3887C-F87D-E828-1BE6-F4F21F62529C}"/>
                </a:ext>
              </a:extLst>
            </p:cNvPr>
            <p:cNvSpPr txBox="1"/>
            <p:nvPr/>
          </p:nvSpPr>
          <p:spPr>
            <a:xfrm>
              <a:off x="1601107" y="1819546"/>
              <a:ext cx="2982686" cy="461665"/>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sz="2400" dirty="0"/>
                <a:t>执行工具</a:t>
              </a:r>
            </a:p>
          </p:txBody>
        </p:sp>
        <p:sp>
          <p:nvSpPr>
            <p:cNvPr id="45" name="椭圆 44">
              <a:extLst>
                <a:ext uri="{FF2B5EF4-FFF2-40B4-BE49-F238E27FC236}">
                  <a16:creationId xmlns:a16="http://schemas.microsoft.com/office/drawing/2014/main" id="{2F51E6B6-2E98-938D-756C-B7EE6A513082}"/>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6" name="组合 45">
            <a:extLst>
              <a:ext uri="{FF2B5EF4-FFF2-40B4-BE49-F238E27FC236}">
                <a16:creationId xmlns:a16="http://schemas.microsoft.com/office/drawing/2014/main" id="{FE1CDF7E-005F-49E3-B421-612AD5232C40}"/>
              </a:ext>
            </a:extLst>
          </p:cNvPr>
          <p:cNvGrpSpPr/>
          <p:nvPr/>
        </p:nvGrpSpPr>
        <p:grpSpPr>
          <a:xfrm>
            <a:off x="263870" y="5754757"/>
            <a:ext cx="3461271" cy="369332"/>
            <a:chOff x="1402896" y="1819546"/>
            <a:chExt cx="3461271" cy="369332"/>
          </a:xfrm>
        </p:grpSpPr>
        <p:sp>
          <p:nvSpPr>
            <p:cNvPr id="47" name="文本框 46">
              <a:extLst>
                <a:ext uri="{FF2B5EF4-FFF2-40B4-BE49-F238E27FC236}">
                  <a16:creationId xmlns:a16="http://schemas.microsoft.com/office/drawing/2014/main" id="{B473F1ED-E657-310C-9B82-856743063505}"/>
                </a:ext>
              </a:extLst>
            </p:cNvPr>
            <p:cNvSpPr txBox="1"/>
            <p:nvPr/>
          </p:nvSpPr>
          <p:spPr>
            <a:xfrm>
              <a:off x="1601107" y="1819546"/>
              <a:ext cx="3263060"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判断是否结束，生成响应数据</a:t>
              </a:r>
            </a:p>
          </p:txBody>
        </p:sp>
        <p:sp>
          <p:nvSpPr>
            <p:cNvPr id="48" name="椭圆 47">
              <a:extLst>
                <a:ext uri="{FF2B5EF4-FFF2-40B4-BE49-F238E27FC236}">
                  <a16:creationId xmlns:a16="http://schemas.microsoft.com/office/drawing/2014/main" id="{29DC7D73-4B14-A090-8823-503E2D1AC25D}"/>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9" name="组合 48">
            <a:extLst>
              <a:ext uri="{FF2B5EF4-FFF2-40B4-BE49-F238E27FC236}">
                <a16:creationId xmlns:a16="http://schemas.microsoft.com/office/drawing/2014/main" id="{664F94E8-58BF-E753-616D-49947AB49ECF}"/>
              </a:ext>
            </a:extLst>
          </p:cNvPr>
          <p:cNvGrpSpPr/>
          <p:nvPr/>
        </p:nvGrpSpPr>
        <p:grpSpPr>
          <a:xfrm>
            <a:off x="476758" y="3970440"/>
            <a:ext cx="3180897" cy="369332"/>
            <a:chOff x="1402896" y="1819546"/>
            <a:chExt cx="3180897" cy="369332"/>
          </a:xfrm>
        </p:grpSpPr>
        <p:sp>
          <p:nvSpPr>
            <p:cNvPr id="50" name="文本框 49">
              <a:extLst>
                <a:ext uri="{FF2B5EF4-FFF2-40B4-BE49-F238E27FC236}">
                  <a16:creationId xmlns:a16="http://schemas.microsoft.com/office/drawing/2014/main" id="{437DBB08-35E5-A7E1-DCF3-EB740ABB3606}"/>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检查会话配置自动批准设置</a:t>
              </a:r>
            </a:p>
          </p:txBody>
        </p:sp>
        <p:sp>
          <p:nvSpPr>
            <p:cNvPr id="51" name="椭圆 50">
              <a:extLst>
                <a:ext uri="{FF2B5EF4-FFF2-40B4-BE49-F238E27FC236}">
                  <a16:creationId xmlns:a16="http://schemas.microsoft.com/office/drawing/2014/main" id="{E4EEBB73-5B24-3ED1-9C80-3D354BC61CCE}"/>
                </a:ext>
              </a:extLst>
            </p:cNvPr>
            <p:cNvSpPr/>
            <p:nvPr/>
          </p:nvSpPr>
          <p:spPr>
            <a:xfrm>
              <a:off x="1402896" y="1879622"/>
              <a:ext cx="205740" cy="205740"/>
            </a:xfrm>
            <a:prstGeom prst="ellipse">
              <a:avLst/>
            </a:prstGeom>
            <a:gradFill>
              <a:gsLst>
                <a:gs pos="0">
                  <a:schemeClr val="bg1">
                    <a:lumMod val="95000"/>
                  </a:schemeClr>
                </a:gs>
                <a:gs pos="100000">
                  <a:schemeClr val="accent2">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52" name="组合 51">
            <a:extLst>
              <a:ext uri="{FF2B5EF4-FFF2-40B4-BE49-F238E27FC236}">
                <a16:creationId xmlns:a16="http://schemas.microsoft.com/office/drawing/2014/main" id="{E52CC97A-4B04-BF0D-8053-B204CB9DBED1}"/>
              </a:ext>
            </a:extLst>
          </p:cNvPr>
          <p:cNvGrpSpPr/>
          <p:nvPr/>
        </p:nvGrpSpPr>
        <p:grpSpPr>
          <a:xfrm>
            <a:off x="476758" y="4413089"/>
            <a:ext cx="3180897" cy="369332"/>
            <a:chOff x="1402896" y="1819546"/>
            <a:chExt cx="3180897" cy="369332"/>
          </a:xfrm>
        </p:grpSpPr>
        <p:sp>
          <p:nvSpPr>
            <p:cNvPr id="53" name="文本框 52">
              <a:extLst>
                <a:ext uri="{FF2B5EF4-FFF2-40B4-BE49-F238E27FC236}">
                  <a16:creationId xmlns:a16="http://schemas.microsoft.com/office/drawing/2014/main" id="{CAA6FA5C-0939-0B26-3318-9D795A340C58}"/>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检查用户消息授权标记</a:t>
              </a:r>
            </a:p>
          </p:txBody>
        </p:sp>
        <p:sp>
          <p:nvSpPr>
            <p:cNvPr id="54" name="椭圆 53">
              <a:extLst>
                <a:ext uri="{FF2B5EF4-FFF2-40B4-BE49-F238E27FC236}">
                  <a16:creationId xmlns:a16="http://schemas.microsoft.com/office/drawing/2014/main" id="{86E4B546-65C4-8168-0B3F-5691A4708916}"/>
                </a:ext>
              </a:extLst>
            </p:cNvPr>
            <p:cNvSpPr/>
            <p:nvPr/>
          </p:nvSpPr>
          <p:spPr>
            <a:xfrm>
              <a:off x="1402896" y="1879622"/>
              <a:ext cx="205740" cy="205740"/>
            </a:xfrm>
            <a:prstGeom prst="ellipse">
              <a:avLst/>
            </a:prstGeom>
            <a:gradFill>
              <a:gsLst>
                <a:gs pos="0">
                  <a:schemeClr val="bg1">
                    <a:lumMod val="95000"/>
                  </a:schemeClr>
                </a:gs>
                <a:gs pos="100000">
                  <a:schemeClr val="accent2">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cxnSp>
        <p:nvCxnSpPr>
          <p:cNvPr id="4" name="直接箭头连接符 3">
            <a:extLst>
              <a:ext uri="{FF2B5EF4-FFF2-40B4-BE49-F238E27FC236}">
                <a16:creationId xmlns:a16="http://schemas.microsoft.com/office/drawing/2014/main" id="{5F7ABAC6-D43F-DC73-754C-3AC9607CCB87}"/>
              </a:ext>
            </a:extLst>
          </p:cNvPr>
          <p:cNvCxnSpPr>
            <a:cxnSpLocks/>
          </p:cNvCxnSpPr>
          <p:nvPr/>
        </p:nvCxnSpPr>
        <p:spPr>
          <a:xfrm>
            <a:off x="2016356" y="5214937"/>
            <a:ext cx="7013344" cy="347645"/>
          </a:xfrm>
          <a:prstGeom prst="straightConnector1">
            <a:avLst/>
          </a:prstGeom>
          <a:ln>
            <a:solidFill>
              <a:srgbClr val="FF0000"/>
            </a:solidFill>
            <a:bevel/>
            <a:headEnd type="none" w="lg" len="lg"/>
            <a:tailEnd type="arrow" w="lg" len="lg"/>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729A0B87-3E18-4E8D-9FF6-1DB87885D9F6}"/>
              </a:ext>
            </a:extLst>
          </p:cNvPr>
          <p:cNvSpPr txBox="1"/>
          <p:nvPr/>
        </p:nvSpPr>
        <p:spPr>
          <a:xfrm>
            <a:off x="-6776264" y="1401201"/>
            <a:ext cx="6686640" cy="5015921"/>
          </a:xfrm>
          <a:prstGeom prst="rect">
            <a:avLst/>
          </a:prstGeom>
          <a:solidFill>
            <a:srgbClr val="B9E7DD"/>
          </a:solid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17166489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3662A-B722-48AC-7E0F-947A50BC6665}"/>
            </a:ext>
          </a:extLst>
        </p:cNvPr>
        <p:cNvGrpSpPr/>
        <p:nvPr/>
      </p:nvGrpSpPr>
      <p:grpSpPr>
        <a:xfrm>
          <a:off x="0" y="0"/>
          <a:ext cx="0" cy="0"/>
          <a:chOff x="0" y="0"/>
          <a:chExt cx="0" cy="0"/>
        </a:xfrm>
      </p:grpSpPr>
      <p:sp>
        <p:nvSpPr>
          <p:cNvPr id="2" name="文本框 1">
            <a:extLst>
              <a:ext uri="{FF2B5EF4-FFF2-40B4-BE49-F238E27FC236}">
                <a16:creationId xmlns:a16="http://schemas.microsoft.com/office/drawing/2014/main" id="{9BDAA8B0-692B-5F6A-9100-2DC640033520}"/>
              </a:ext>
            </a:extLst>
          </p:cNvPr>
          <p:cNvSpPr txBox="1"/>
          <p:nvPr/>
        </p:nvSpPr>
        <p:spPr>
          <a:xfrm>
            <a:off x="123251" y="1401201"/>
            <a:ext cx="3757754" cy="5015921"/>
          </a:xfrm>
          <a:prstGeom prst="rect">
            <a:avLst/>
          </a:prstGeom>
          <a:solidFill>
            <a:srgbClr val="B9E7DD"/>
          </a:solid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pic>
        <p:nvPicPr>
          <p:cNvPr id="7" name="图片 6">
            <a:extLst>
              <a:ext uri="{FF2B5EF4-FFF2-40B4-BE49-F238E27FC236}">
                <a16:creationId xmlns:a16="http://schemas.microsoft.com/office/drawing/2014/main" id="{DB901881-2D11-B6C8-E19B-68B0A24CE2E5}"/>
              </a:ext>
            </a:extLst>
          </p:cNvPr>
          <p:cNvPicPr>
            <a:picLocks noChangeAspect="1"/>
          </p:cNvPicPr>
          <p:nvPr/>
        </p:nvPicPr>
        <p:blipFill>
          <a:blip r:embed="rId3"/>
          <a:stretch>
            <a:fillRect/>
          </a:stretch>
        </p:blipFill>
        <p:spPr>
          <a:xfrm>
            <a:off x="0" y="0"/>
            <a:ext cx="12192000" cy="6858000"/>
          </a:xfrm>
          <a:prstGeom prst="rect">
            <a:avLst/>
          </a:prstGeom>
          <a:gradFill>
            <a:gsLst>
              <a:gs pos="0">
                <a:schemeClr val="bg1">
                  <a:lumMod val="95000"/>
                </a:schemeClr>
              </a:gs>
              <a:gs pos="100000">
                <a:schemeClr val="accent2">
                  <a:lumMod val="90000"/>
                </a:schemeClr>
              </a:gs>
            </a:gsLst>
            <a:lin ang="5400000" scaled="1"/>
          </a:gradFill>
        </p:spPr>
      </p:pic>
      <p:sp>
        <p:nvSpPr>
          <p:cNvPr id="3" name="文本框 2">
            <a:extLst>
              <a:ext uri="{FF2B5EF4-FFF2-40B4-BE49-F238E27FC236}">
                <a16:creationId xmlns:a16="http://schemas.microsoft.com/office/drawing/2014/main" id="{25E1D3F9-4584-C36F-1EF2-E698766B7373}"/>
              </a:ext>
            </a:extLst>
          </p:cNvPr>
          <p:cNvSpPr txBox="1"/>
          <p:nvPr/>
        </p:nvSpPr>
        <p:spPr>
          <a:xfrm>
            <a:off x="496213" y="340301"/>
            <a:ext cx="271621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rPr>
              <a:t>作品介绍</a:t>
            </a:r>
            <a:endParaRPr lang="en-US" altLang="zh-CN"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120" normalizeH="0" baseline="0" noProof="0" dirty="0">
              <a:ln>
                <a:noFill/>
              </a:ln>
              <a:solidFill>
                <a:schemeClr val="accent1"/>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endParaRPr>
          </a:p>
        </p:txBody>
      </p:sp>
      <p:sp>
        <p:nvSpPr>
          <p:cNvPr id="12" name="椭圆 11">
            <a:extLst>
              <a:ext uri="{FF2B5EF4-FFF2-40B4-BE49-F238E27FC236}">
                <a16:creationId xmlns:a16="http://schemas.microsoft.com/office/drawing/2014/main" id="{404FE79A-7BE2-CC9A-6AAD-E8093C8C1E50}"/>
              </a:ext>
            </a:extLst>
          </p:cNvPr>
          <p:cNvSpPr/>
          <p:nvPr/>
        </p:nvSpPr>
        <p:spPr>
          <a:xfrm>
            <a:off x="2314230" y="440878"/>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6" name="图片 5">
            <a:extLst>
              <a:ext uri="{FF2B5EF4-FFF2-40B4-BE49-F238E27FC236}">
                <a16:creationId xmlns:a16="http://schemas.microsoft.com/office/drawing/2014/main" id="{54AE2C89-64E1-8520-0E43-650F544945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3329" y="-1399655"/>
            <a:ext cx="12807634" cy="7204294"/>
          </a:xfrm>
          <a:prstGeom prst="rect">
            <a:avLst/>
          </a:prstGeom>
          <a:effectLst>
            <a:softEdge rad="203200"/>
          </a:effectLst>
        </p:spPr>
      </p:pic>
      <p:sp>
        <p:nvSpPr>
          <p:cNvPr id="15" name="文本框 14">
            <a:extLst>
              <a:ext uri="{FF2B5EF4-FFF2-40B4-BE49-F238E27FC236}">
                <a16:creationId xmlns:a16="http://schemas.microsoft.com/office/drawing/2014/main" id="{040269A2-2632-B47E-0037-A570E99748B9}"/>
              </a:ext>
            </a:extLst>
          </p:cNvPr>
          <p:cNvSpPr txBox="1"/>
          <p:nvPr/>
        </p:nvSpPr>
        <p:spPr>
          <a:xfrm>
            <a:off x="2647604" y="317485"/>
            <a:ext cx="2636460" cy="580159"/>
          </a:xfrm>
          <a:prstGeom prst="rect">
            <a:avLst/>
          </a:prstGeom>
          <a:noFill/>
          <a:ln w="12700">
            <a:noFill/>
          </a:ln>
        </p:spPr>
        <p:txBody>
          <a:bodyPr wrap="square" rtlCol="0">
            <a:spAutoFit/>
          </a:bodyPr>
          <a:lstStyle/>
          <a:p>
            <a:pPr lvl="0">
              <a:lnSpc>
                <a:spcPct val="120000"/>
              </a:lnSpc>
              <a:defRPr/>
            </a:pPr>
            <a:r>
              <a:rPr lang="zh-CN" altLang="en-US" sz="2800" dirty="0">
                <a:latin typeface="华文新魏" panose="02010800040101010101" pitchFamily="2" charset="-122"/>
                <a:ea typeface="华文新魏" panose="02010800040101010101" pitchFamily="2" charset="-122"/>
              </a:rPr>
              <a:t>核心工作流程</a:t>
            </a:r>
            <a:endParaRPr kumimoji="0" lang="zh-CN" altLang="en-US" sz="2800" b="0" i="0" u="none" strike="noStrike" kern="1200" cap="none" spc="120" normalizeH="0" baseline="0" noProof="0" dirty="0">
              <a:ln>
                <a:noFill/>
              </a:ln>
              <a:effectLst/>
              <a:uLnTx/>
              <a:uFillTx/>
              <a:latin typeface="华文新魏" panose="02010800040101010101" pitchFamily="2" charset="-122"/>
              <a:ea typeface="华文新魏" panose="02010800040101010101" pitchFamily="2" charset="-122"/>
              <a:cs typeface="OPPOSans R" panose="00020600040101010101" pitchFamily="18" charset="-122"/>
            </a:endParaRPr>
          </a:p>
        </p:txBody>
      </p:sp>
      <p:grpSp>
        <p:nvGrpSpPr>
          <p:cNvPr id="25" name="组合 24">
            <a:extLst>
              <a:ext uri="{FF2B5EF4-FFF2-40B4-BE49-F238E27FC236}">
                <a16:creationId xmlns:a16="http://schemas.microsoft.com/office/drawing/2014/main" id="{7BE9DFC0-6CEE-C213-7078-1328ABF0E969}"/>
              </a:ext>
            </a:extLst>
          </p:cNvPr>
          <p:cNvGrpSpPr/>
          <p:nvPr/>
        </p:nvGrpSpPr>
        <p:grpSpPr>
          <a:xfrm>
            <a:off x="244415" y="1634709"/>
            <a:ext cx="3180897" cy="369332"/>
            <a:chOff x="1402896" y="1819546"/>
            <a:chExt cx="3180897" cy="369332"/>
          </a:xfrm>
        </p:grpSpPr>
        <p:sp>
          <p:nvSpPr>
            <p:cNvPr id="26" name="文本框 25">
              <a:extLst>
                <a:ext uri="{FF2B5EF4-FFF2-40B4-BE49-F238E27FC236}">
                  <a16:creationId xmlns:a16="http://schemas.microsoft.com/office/drawing/2014/main" id="{FDA947A4-DDFE-91E5-BBF0-47B331F185A1}"/>
                </a:ext>
              </a:extLst>
            </p:cNvPr>
            <p:cNvSpPr txBox="1"/>
            <p:nvPr/>
          </p:nvSpPr>
          <p:spPr>
            <a:xfrm>
              <a:off x="1601107" y="1819546"/>
              <a:ext cx="2982686" cy="369332"/>
            </a:xfrm>
            <a:prstGeom prst="rect">
              <a:avLst/>
            </a:prstGeom>
            <a:noFill/>
          </p:spPr>
          <p:txBody>
            <a:bodyPr wrap="square" rtlCol="0">
              <a:spAutoFit/>
            </a:bodyPr>
            <a:lstStyle/>
            <a:p>
              <a:r>
                <a:rPr lang="zh-CN" altLang="en-US" dirty="0">
                  <a:latin typeface="OPPOSans R" panose="00020600040101010101" pitchFamily="18" charset="-122"/>
                  <a:ea typeface="OPPOSans R" panose="00020600040101010101" pitchFamily="18" charset="-122"/>
                  <a:cs typeface="OPPOSans R" panose="00020600040101010101" pitchFamily="18" charset="-122"/>
                </a:rPr>
                <a:t>接收会话数据</a:t>
              </a:r>
            </a:p>
          </p:txBody>
        </p:sp>
        <p:sp>
          <p:nvSpPr>
            <p:cNvPr id="27" name="椭圆 26">
              <a:extLst>
                <a:ext uri="{FF2B5EF4-FFF2-40B4-BE49-F238E27FC236}">
                  <a16:creationId xmlns:a16="http://schemas.microsoft.com/office/drawing/2014/main" id="{860C1F8B-FDDC-4DDD-E642-00ACE6108022}"/>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28" name="组合 27">
            <a:extLst>
              <a:ext uri="{FF2B5EF4-FFF2-40B4-BE49-F238E27FC236}">
                <a16:creationId xmlns:a16="http://schemas.microsoft.com/office/drawing/2014/main" id="{ADC82821-54A8-8F64-E200-B63FB21AA056}"/>
              </a:ext>
            </a:extLst>
          </p:cNvPr>
          <p:cNvGrpSpPr/>
          <p:nvPr/>
        </p:nvGrpSpPr>
        <p:grpSpPr>
          <a:xfrm>
            <a:off x="244415" y="2017826"/>
            <a:ext cx="3180897" cy="369332"/>
            <a:chOff x="1402896" y="1819546"/>
            <a:chExt cx="3180897" cy="369332"/>
          </a:xfrm>
        </p:grpSpPr>
        <p:sp>
          <p:nvSpPr>
            <p:cNvPr id="29" name="文本框 28">
              <a:extLst>
                <a:ext uri="{FF2B5EF4-FFF2-40B4-BE49-F238E27FC236}">
                  <a16:creationId xmlns:a16="http://schemas.microsoft.com/office/drawing/2014/main" id="{31AB3AEA-C893-36D0-34CA-5E1F55D10250}"/>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检查并补全会话配置</a:t>
              </a:r>
            </a:p>
          </p:txBody>
        </p:sp>
        <p:sp>
          <p:nvSpPr>
            <p:cNvPr id="30" name="椭圆 29">
              <a:extLst>
                <a:ext uri="{FF2B5EF4-FFF2-40B4-BE49-F238E27FC236}">
                  <a16:creationId xmlns:a16="http://schemas.microsoft.com/office/drawing/2014/main" id="{EE2045F2-A54A-9DEE-8415-597D5F38BF5C}"/>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1" name="组合 30">
            <a:extLst>
              <a:ext uri="{FF2B5EF4-FFF2-40B4-BE49-F238E27FC236}">
                <a16:creationId xmlns:a16="http://schemas.microsoft.com/office/drawing/2014/main" id="{5EA861C6-5822-D7CD-FAF5-F9119D1DAFF4}"/>
              </a:ext>
            </a:extLst>
          </p:cNvPr>
          <p:cNvGrpSpPr/>
          <p:nvPr/>
        </p:nvGrpSpPr>
        <p:grpSpPr>
          <a:xfrm>
            <a:off x="244415" y="2400943"/>
            <a:ext cx="3180897" cy="369332"/>
            <a:chOff x="1402896" y="1819546"/>
            <a:chExt cx="3180897" cy="369332"/>
          </a:xfrm>
        </p:grpSpPr>
        <p:sp>
          <p:nvSpPr>
            <p:cNvPr id="32" name="文本框 31">
              <a:extLst>
                <a:ext uri="{FF2B5EF4-FFF2-40B4-BE49-F238E27FC236}">
                  <a16:creationId xmlns:a16="http://schemas.microsoft.com/office/drawing/2014/main" id="{7E418301-0B34-B9D1-87DC-02B457AF5FB7}"/>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生成提示词</a:t>
              </a:r>
            </a:p>
          </p:txBody>
        </p:sp>
        <p:sp>
          <p:nvSpPr>
            <p:cNvPr id="33" name="椭圆 32">
              <a:extLst>
                <a:ext uri="{FF2B5EF4-FFF2-40B4-BE49-F238E27FC236}">
                  <a16:creationId xmlns:a16="http://schemas.microsoft.com/office/drawing/2014/main" id="{016B1AB7-486E-8A9E-F040-B8B009F4129E}"/>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4" name="组合 33">
            <a:extLst>
              <a:ext uri="{FF2B5EF4-FFF2-40B4-BE49-F238E27FC236}">
                <a16:creationId xmlns:a16="http://schemas.microsoft.com/office/drawing/2014/main" id="{BF67B22E-A0FC-F3EA-0012-6D6EF167C000}"/>
              </a:ext>
            </a:extLst>
          </p:cNvPr>
          <p:cNvGrpSpPr/>
          <p:nvPr/>
        </p:nvGrpSpPr>
        <p:grpSpPr>
          <a:xfrm>
            <a:off x="244415" y="2784059"/>
            <a:ext cx="3180897" cy="369332"/>
            <a:chOff x="1402896" y="1819546"/>
            <a:chExt cx="3180897" cy="369332"/>
          </a:xfrm>
        </p:grpSpPr>
        <p:sp>
          <p:nvSpPr>
            <p:cNvPr id="35" name="文本框 34">
              <a:extLst>
                <a:ext uri="{FF2B5EF4-FFF2-40B4-BE49-F238E27FC236}">
                  <a16:creationId xmlns:a16="http://schemas.microsoft.com/office/drawing/2014/main" id="{C446E1B5-9DAF-4C80-175A-550DFEDC4F03}"/>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调用大语言模型 </a:t>
              </a:r>
              <a:r>
                <a:rPr lang="en-US" altLang="zh-CN" dirty="0"/>
                <a:t>API</a:t>
              </a:r>
              <a:endParaRPr lang="zh-CN" altLang="en-US" dirty="0"/>
            </a:p>
          </p:txBody>
        </p:sp>
        <p:sp>
          <p:nvSpPr>
            <p:cNvPr id="36" name="椭圆 35">
              <a:extLst>
                <a:ext uri="{FF2B5EF4-FFF2-40B4-BE49-F238E27FC236}">
                  <a16:creationId xmlns:a16="http://schemas.microsoft.com/office/drawing/2014/main" id="{6522337A-81DD-7F70-36BE-3477051754AB}"/>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37" name="组合 36">
            <a:extLst>
              <a:ext uri="{FF2B5EF4-FFF2-40B4-BE49-F238E27FC236}">
                <a16:creationId xmlns:a16="http://schemas.microsoft.com/office/drawing/2014/main" id="{2865877A-2336-C326-7B63-CC738950F482}"/>
              </a:ext>
            </a:extLst>
          </p:cNvPr>
          <p:cNvGrpSpPr/>
          <p:nvPr/>
        </p:nvGrpSpPr>
        <p:grpSpPr>
          <a:xfrm>
            <a:off x="244415" y="3167175"/>
            <a:ext cx="3180897" cy="369332"/>
            <a:chOff x="1402896" y="1819546"/>
            <a:chExt cx="3180897" cy="369332"/>
          </a:xfrm>
        </p:grpSpPr>
        <p:sp>
          <p:nvSpPr>
            <p:cNvPr id="38" name="文本框 37">
              <a:extLst>
                <a:ext uri="{FF2B5EF4-FFF2-40B4-BE49-F238E27FC236}">
                  <a16:creationId xmlns:a16="http://schemas.microsoft.com/office/drawing/2014/main" id="{F0538F3E-F0A1-0883-F695-8E45A2880AEF}"/>
                </a:ext>
              </a:extLst>
            </p:cNvPr>
            <p:cNvSpPr txBox="1"/>
            <p:nvPr/>
          </p:nvSpPr>
          <p:spPr>
            <a:xfrm>
              <a:off x="1601107" y="1819546"/>
              <a:ext cx="2982686" cy="369332"/>
            </a:xfrm>
            <a:prstGeom prst="rect">
              <a:avLst/>
            </a:prstGeom>
            <a:noFill/>
          </p:spPr>
          <p:txBody>
            <a:bodyPr wrap="square" rtlCol="0">
              <a:spAutoFit/>
            </a:bodyPr>
            <a:lstStyle/>
            <a:p>
              <a:r>
                <a:rPr lang="zh-CN" altLang="en-US" dirty="0">
                  <a:latin typeface="OPPOSans R" panose="00020600040101010101" pitchFamily="18" charset="-122"/>
                  <a:ea typeface="OPPOSans R" panose="00020600040101010101" pitchFamily="18" charset="-122"/>
                  <a:cs typeface="OPPOSans R" panose="00020600040101010101" pitchFamily="18" charset="-122"/>
                </a:rPr>
                <a:t>解析工具调用</a:t>
              </a:r>
            </a:p>
          </p:txBody>
        </p:sp>
        <p:sp>
          <p:nvSpPr>
            <p:cNvPr id="39" name="椭圆 38">
              <a:extLst>
                <a:ext uri="{FF2B5EF4-FFF2-40B4-BE49-F238E27FC236}">
                  <a16:creationId xmlns:a16="http://schemas.microsoft.com/office/drawing/2014/main" id="{46260CEE-9511-4191-4079-4AEA59B86459}"/>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0" name="组合 39">
            <a:extLst>
              <a:ext uri="{FF2B5EF4-FFF2-40B4-BE49-F238E27FC236}">
                <a16:creationId xmlns:a16="http://schemas.microsoft.com/office/drawing/2014/main" id="{1265CC15-894C-42DD-D1BA-8B66E62EABA8}"/>
              </a:ext>
            </a:extLst>
          </p:cNvPr>
          <p:cNvGrpSpPr/>
          <p:nvPr/>
        </p:nvGrpSpPr>
        <p:grpSpPr>
          <a:xfrm>
            <a:off x="244415" y="3550292"/>
            <a:ext cx="3180897" cy="369332"/>
            <a:chOff x="1402896" y="1819546"/>
            <a:chExt cx="3180897" cy="369332"/>
          </a:xfrm>
        </p:grpSpPr>
        <p:sp>
          <p:nvSpPr>
            <p:cNvPr id="41" name="文本框 40">
              <a:extLst>
                <a:ext uri="{FF2B5EF4-FFF2-40B4-BE49-F238E27FC236}">
                  <a16:creationId xmlns:a16="http://schemas.microsoft.com/office/drawing/2014/main" id="{A1F0F7B6-E011-9A30-F74C-F203ABF21BB6}"/>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检查工具授权</a:t>
              </a:r>
            </a:p>
          </p:txBody>
        </p:sp>
        <p:sp>
          <p:nvSpPr>
            <p:cNvPr id="42" name="椭圆 41">
              <a:extLst>
                <a:ext uri="{FF2B5EF4-FFF2-40B4-BE49-F238E27FC236}">
                  <a16:creationId xmlns:a16="http://schemas.microsoft.com/office/drawing/2014/main" id="{20BDD555-E39C-23FA-A09C-0745098A4CF2}"/>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3" name="组合 42">
            <a:extLst>
              <a:ext uri="{FF2B5EF4-FFF2-40B4-BE49-F238E27FC236}">
                <a16:creationId xmlns:a16="http://schemas.microsoft.com/office/drawing/2014/main" id="{4D350F1A-E67F-423A-901D-299ED1141F51}"/>
              </a:ext>
            </a:extLst>
          </p:cNvPr>
          <p:cNvGrpSpPr/>
          <p:nvPr/>
        </p:nvGrpSpPr>
        <p:grpSpPr>
          <a:xfrm>
            <a:off x="244415" y="4853959"/>
            <a:ext cx="3180897" cy="369332"/>
            <a:chOff x="1402896" y="1819546"/>
            <a:chExt cx="3180897" cy="369332"/>
          </a:xfrm>
        </p:grpSpPr>
        <p:sp>
          <p:nvSpPr>
            <p:cNvPr id="44" name="文本框 43">
              <a:extLst>
                <a:ext uri="{FF2B5EF4-FFF2-40B4-BE49-F238E27FC236}">
                  <a16:creationId xmlns:a16="http://schemas.microsoft.com/office/drawing/2014/main" id="{977867EA-EC1E-663D-A594-5EFEBB9ABE7A}"/>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执行工具</a:t>
              </a:r>
            </a:p>
          </p:txBody>
        </p:sp>
        <p:sp>
          <p:nvSpPr>
            <p:cNvPr id="45" name="椭圆 44">
              <a:extLst>
                <a:ext uri="{FF2B5EF4-FFF2-40B4-BE49-F238E27FC236}">
                  <a16:creationId xmlns:a16="http://schemas.microsoft.com/office/drawing/2014/main" id="{55ABAD7F-BB56-22A8-E6BB-9873AA4CF694}"/>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6" name="组合 45">
            <a:extLst>
              <a:ext uri="{FF2B5EF4-FFF2-40B4-BE49-F238E27FC236}">
                <a16:creationId xmlns:a16="http://schemas.microsoft.com/office/drawing/2014/main" id="{683D6DD4-36EB-740D-5A46-4DA465263FB0}"/>
              </a:ext>
            </a:extLst>
          </p:cNvPr>
          <p:cNvGrpSpPr/>
          <p:nvPr/>
        </p:nvGrpSpPr>
        <p:grpSpPr>
          <a:xfrm>
            <a:off x="343520" y="5471662"/>
            <a:ext cx="6000129" cy="523220"/>
            <a:chOff x="1402896" y="1819546"/>
            <a:chExt cx="6000129" cy="523220"/>
          </a:xfrm>
        </p:grpSpPr>
        <p:sp>
          <p:nvSpPr>
            <p:cNvPr id="47" name="文本框 46">
              <a:extLst>
                <a:ext uri="{FF2B5EF4-FFF2-40B4-BE49-F238E27FC236}">
                  <a16:creationId xmlns:a16="http://schemas.microsoft.com/office/drawing/2014/main" id="{36C5B1D8-A106-84EF-DB77-2C8EB534426B}"/>
                </a:ext>
              </a:extLst>
            </p:cNvPr>
            <p:cNvSpPr txBox="1"/>
            <p:nvPr/>
          </p:nvSpPr>
          <p:spPr>
            <a:xfrm>
              <a:off x="1601106" y="1819546"/>
              <a:ext cx="5801919" cy="523220"/>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sz="2800" dirty="0"/>
                <a:t>判断是否结束，生成响应数据</a:t>
              </a:r>
            </a:p>
          </p:txBody>
        </p:sp>
        <p:sp>
          <p:nvSpPr>
            <p:cNvPr id="48" name="椭圆 47">
              <a:extLst>
                <a:ext uri="{FF2B5EF4-FFF2-40B4-BE49-F238E27FC236}">
                  <a16:creationId xmlns:a16="http://schemas.microsoft.com/office/drawing/2014/main" id="{5E8D9D5F-201F-7866-DBBF-120BE6FDAD88}"/>
                </a:ext>
              </a:extLst>
            </p:cNvPr>
            <p:cNvSpPr/>
            <p:nvPr/>
          </p:nvSpPr>
          <p:spPr>
            <a:xfrm>
              <a:off x="1402896" y="1879622"/>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49" name="组合 48">
            <a:extLst>
              <a:ext uri="{FF2B5EF4-FFF2-40B4-BE49-F238E27FC236}">
                <a16:creationId xmlns:a16="http://schemas.microsoft.com/office/drawing/2014/main" id="{E8EFDC5B-1775-CFAF-E27C-36B077B71312}"/>
              </a:ext>
            </a:extLst>
          </p:cNvPr>
          <p:cNvGrpSpPr/>
          <p:nvPr/>
        </p:nvGrpSpPr>
        <p:grpSpPr>
          <a:xfrm>
            <a:off x="476758" y="3970440"/>
            <a:ext cx="3180897" cy="369332"/>
            <a:chOff x="1402896" y="1819546"/>
            <a:chExt cx="3180897" cy="369332"/>
          </a:xfrm>
        </p:grpSpPr>
        <p:sp>
          <p:nvSpPr>
            <p:cNvPr id="50" name="文本框 49">
              <a:extLst>
                <a:ext uri="{FF2B5EF4-FFF2-40B4-BE49-F238E27FC236}">
                  <a16:creationId xmlns:a16="http://schemas.microsoft.com/office/drawing/2014/main" id="{94CDD4A5-D139-A409-48F1-3C9C85A4D1AA}"/>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检查会话配置自动批准设置</a:t>
              </a:r>
            </a:p>
          </p:txBody>
        </p:sp>
        <p:sp>
          <p:nvSpPr>
            <p:cNvPr id="51" name="椭圆 50">
              <a:extLst>
                <a:ext uri="{FF2B5EF4-FFF2-40B4-BE49-F238E27FC236}">
                  <a16:creationId xmlns:a16="http://schemas.microsoft.com/office/drawing/2014/main" id="{0E5E4CD7-F146-0F2E-0CAC-003A6508D061}"/>
                </a:ext>
              </a:extLst>
            </p:cNvPr>
            <p:cNvSpPr/>
            <p:nvPr/>
          </p:nvSpPr>
          <p:spPr>
            <a:xfrm>
              <a:off x="1402896" y="1879622"/>
              <a:ext cx="205740" cy="205740"/>
            </a:xfrm>
            <a:prstGeom prst="ellipse">
              <a:avLst/>
            </a:prstGeom>
            <a:gradFill>
              <a:gsLst>
                <a:gs pos="0">
                  <a:schemeClr val="bg1">
                    <a:lumMod val="95000"/>
                  </a:schemeClr>
                </a:gs>
                <a:gs pos="100000">
                  <a:schemeClr val="accent2">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52" name="组合 51">
            <a:extLst>
              <a:ext uri="{FF2B5EF4-FFF2-40B4-BE49-F238E27FC236}">
                <a16:creationId xmlns:a16="http://schemas.microsoft.com/office/drawing/2014/main" id="{03082E7C-7FC7-289E-F618-ED7EAD8F20B2}"/>
              </a:ext>
            </a:extLst>
          </p:cNvPr>
          <p:cNvGrpSpPr/>
          <p:nvPr/>
        </p:nvGrpSpPr>
        <p:grpSpPr>
          <a:xfrm>
            <a:off x="476758" y="4413089"/>
            <a:ext cx="3180897" cy="369332"/>
            <a:chOff x="1402896" y="1819546"/>
            <a:chExt cx="3180897" cy="369332"/>
          </a:xfrm>
        </p:grpSpPr>
        <p:sp>
          <p:nvSpPr>
            <p:cNvPr id="53" name="文本框 52">
              <a:extLst>
                <a:ext uri="{FF2B5EF4-FFF2-40B4-BE49-F238E27FC236}">
                  <a16:creationId xmlns:a16="http://schemas.microsoft.com/office/drawing/2014/main" id="{3CF4CA1C-B3FC-7E71-CD33-07DD99FD6E81}"/>
                </a:ext>
              </a:extLst>
            </p:cNvPr>
            <p:cNvSpPr txBox="1"/>
            <p:nvPr/>
          </p:nvSpPr>
          <p:spPr>
            <a:xfrm>
              <a:off x="1601107" y="1819546"/>
              <a:ext cx="2982686" cy="369332"/>
            </a:xfrm>
            <a:prstGeom prst="rect">
              <a:avLst/>
            </a:prstGeom>
            <a:noFill/>
          </p:spPr>
          <p:txBody>
            <a:bodyPr wrap="square" rtlCol="0">
              <a:spAutoFit/>
            </a:bodyPr>
            <a:lstStyle>
              <a:defPPr>
                <a:defRPr lang="zh-CN"/>
              </a:defPPr>
              <a:lvl1pPr>
                <a:defRPr>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检查用户消息授权标记</a:t>
              </a:r>
            </a:p>
          </p:txBody>
        </p:sp>
        <p:sp>
          <p:nvSpPr>
            <p:cNvPr id="54" name="椭圆 53">
              <a:extLst>
                <a:ext uri="{FF2B5EF4-FFF2-40B4-BE49-F238E27FC236}">
                  <a16:creationId xmlns:a16="http://schemas.microsoft.com/office/drawing/2014/main" id="{1E0A5BCC-761F-AAC5-1E99-FAE2A9824A84}"/>
                </a:ext>
              </a:extLst>
            </p:cNvPr>
            <p:cNvSpPr/>
            <p:nvPr/>
          </p:nvSpPr>
          <p:spPr>
            <a:xfrm>
              <a:off x="1402896" y="1879622"/>
              <a:ext cx="205740" cy="205740"/>
            </a:xfrm>
            <a:prstGeom prst="ellipse">
              <a:avLst/>
            </a:prstGeom>
            <a:gradFill>
              <a:gsLst>
                <a:gs pos="0">
                  <a:schemeClr val="bg1">
                    <a:lumMod val="95000"/>
                  </a:schemeClr>
                </a:gs>
                <a:gs pos="100000">
                  <a:schemeClr val="accent2">
                    <a:lumMod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cxnSp>
        <p:nvCxnSpPr>
          <p:cNvPr id="4" name="直接箭头连接符 3">
            <a:extLst>
              <a:ext uri="{FF2B5EF4-FFF2-40B4-BE49-F238E27FC236}">
                <a16:creationId xmlns:a16="http://schemas.microsoft.com/office/drawing/2014/main" id="{11288212-5490-46C1-E6C7-0887285D771A}"/>
              </a:ext>
            </a:extLst>
          </p:cNvPr>
          <p:cNvCxnSpPr>
            <a:cxnSpLocks/>
          </p:cNvCxnSpPr>
          <p:nvPr/>
        </p:nvCxnSpPr>
        <p:spPr>
          <a:xfrm flipV="1">
            <a:off x="4686300" y="4690700"/>
            <a:ext cx="2031422" cy="841038"/>
          </a:xfrm>
          <a:prstGeom prst="straightConnector1">
            <a:avLst/>
          </a:prstGeom>
          <a:ln>
            <a:solidFill>
              <a:srgbClr val="FF0000"/>
            </a:solidFill>
            <a:bevel/>
            <a:headEnd type="none" w="lg" len="lg"/>
            <a:tailEnd type="arrow"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546897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a:extLst>
              <a:ext uri="{FF2B5EF4-FFF2-40B4-BE49-F238E27FC236}">
                <a16:creationId xmlns:a16="http://schemas.microsoft.com/office/drawing/2014/main" id="{85ABA996-1762-4D02-B0D0-627FBE78B4D9}"/>
              </a:ext>
            </a:extLst>
          </p:cNvPr>
          <p:cNvPicPr>
            <a:picLocks noChangeAspect="1"/>
          </p:cNvPicPr>
          <p:nvPr/>
        </p:nvPicPr>
        <p:blipFill>
          <a:blip r:embed="rId2"/>
          <a:stretch>
            <a:fillRect/>
          </a:stretch>
        </p:blipFill>
        <p:spPr>
          <a:xfrm>
            <a:off x="0" y="0"/>
            <a:ext cx="12192000" cy="6858000"/>
          </a:xfrm>
          <a:prstGeom prst="rect">
            <a:avLst/>
          </a:prstGeom>
          <a:gradFill>
            <a:gsLst>
              <a:gs pos="0">
                <a:schemeClr val="bg1">
                  <a:lumMod val="95000"/>
                </a:schemeClr>
              </a:gs>
              <a:gs pos="100000">
                <a:schemeClr val="accent2">
                  <a:lumMod val="90000"/>
                </a:schemeClr>
              </a:gs>
            </a:gsLst>
            <a:lin ang="5400000" scaled="1"/>
          </a:gradFill>
        </p:spPr>
      </p:pic>
      <p:sp>
        <p:nvSpPr>
          <p:cNvPr id="78" name="椭圆 77">
            <a:extLst>
              <a:ext uri="{FF2B5EF4-FFF2-40B4-BE49-F238E27FC236}">
                <a16:creationId xmlns:a16="http://schemas.microsoft.com/office/drawing/2014/main" id="{146DB2E9-45C3-4253-852B-C09ED86D8873}"/>
              </a:ext>
            </a:extLst>
          </p:cNvPr>
          <p:cNvSpPr/>
          <p:nvPr/>
        </p:nvSpPr>
        <p:spPr>
          <a:xfrm>
            <a:off x="3644900" y="1122363"/>
            <a:ext cx="4902200" cy="4902200"/>
          </a:xfrm>
          <a:prstGeom prst="ellipse">
            <a:avLst/>
          </a:prstGeom>
          <a:noFill/>
          <a:ln w="730250">
            <a:gradFill>
              <a:gsLst>
                <a:gs pos="0">
                  <a:schemeClr val="bg1">
                    <a:lumMod val="95000"/>
                  </a:schemeClr>
                </a:gs>
                <a:gs pos="98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5727A2CB-AE22-4198-A29A-6CF64B62A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2142" y="1222375"/>
            <a:ext cx="2207713" cy="4676775"/>
          </a:xfrm>
          <a:prstGeom prst="rect">
            <a:avLst/>
          </a:prstGeom>
        </p:spPr>
      </p:pic>
      <p:pic>
        <p:nvPicPr>
          <p:cNvPr id="81" name="图片 80">
            <a:extLst>
              <a:ext uri="{FF2B5EF4-FFF2-40B4-BE49-F238E27FC236}">
                <a16:creationId xmlns:a16="http://schemas.microsoft.com/office/drawing/2014/main" id="{0CC4722E-3B27-4C17-AE28-4F185DF89018}"/>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4697863" y="927691"/>
            <a:ext cx="2796273" cy="5266144"/>
          </a:xfrm>
          <a:prstGeom prst="rect">
            <a:avLst/>
          </a:prstGeom>
        </p:spPr>
      </p:pic>
      <p:grpSp>
        <p:nvGrpSpPr>
          <p:cNvPr id="3" name="组合 2">
            <a:extLst>
              <a:ext uri="{FF2B5EF4-FFF2-40B4-BE49-F238E27FC236}">
                <a16:creationId xmlns:a16="http://schemas.microsoft.com/office/drawing/2014/main" id="{2DCB2A3B-32F1-4DA9-8204-A5210F7DD28C}"/>
              </a:ext>
            </a:extLst>
          </p:cNvPr>
          <p:cNvGrpSpPr/>
          <p:nvPr/>
        </p:nvGrpSpPr>
        <p:grpSpPr>
          <a:xfrm>
            <a:off x="590769" y="354733"/>
            <a:ext cx="2723931" cy="755291"/>
            <a:chOff x="590769" y="227733"/>
            <a:chExt cx="2723931" cy="755291"/>
          </a:xfrm>
        </p:grpSpPr>
        <p:sp>
          <p:nvSpPr>
            <p:cNvPr id="66" name="椭圆 65">
              <a:extLst>
                <a:ext uri="{FF2B5EF4-FFF2-40B4-BE49-F238E27FC236}">
                  <a16:creationId xmlns:a16="http://schemas.microsoft.com/office/drawing/2014/main" id="{B5A4B239-F9C6-4D6F-A275-E17C7B688704}"/>
                </a:ext>
              </a:extLst>
            </p:cNvPr>
            <p:cNvSpPr/>
            <p:nvPr/>
          </p:nvSpPr>
          <p:spPr>
            <a:xfrm>
              <a:off x="2666272" y="227733"/>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6" name="组合 15">
              <a:extLst>
                <a:ext uri="{FF2B5EF4-FFF2-40B4-BE49-F238E27FC236}">
                  <a16:creationId xmlns:a16="http://schemas.microsoft.com/office/drawing/2014/main" id="{D130752C-FFA7-47DC-AADE-4AD3F13C2369}"/>
                </a:ext>
              </a:extLst>
            </p:cNvPr>
            <p:cNvGrpSpPr/>
            <p:nvPr/>
          </p:nvGrpSpPr>
          <p:grpSpPr>
            <a:xfrm>
              <a:off x="590769" y="244923"/>
              <a:ext cx="2723931" cy="738101"/>
              <a:chOff x="2017259" y="3792045"/>
              <a:chExt cx="2723931" cy="738101"/>
            </a:xfrm>
          </p:grpSpPr>
          <p:sp>
            <p:nvSpPr>
              <p:cNvPr id="42" name="文本框 41">
                <a:extLst>
                  <a:ext uri="{FF2B5EF4-FFF2-40B4-BE49-F238E27FC236}">
                    <a16:creationId xmlns:a16="http://schemas.microsoft.com/office/drawing/2014/main" id="{40C8F386-11D5-4867-9AE9-0799206D8F12}"/>
                  </a:ext>
                </a:extLst>
              </p:cNvPr>
              <p:cNvSpPr txBox="1"/>
              <p:nvPr/>
            </p:nvSpPr>
            <p:spPr>
              <a:xfrm>
                <a:off x="2017259" y="3792045"/>
                <a:ext cx="2716212" cy="523220"/>
              </a:xfrm>
              <a:prstGeom prst="rect">
                <a:avLst/>
              </a:prstGeom>
              <a:noFill/>
            </p:spPr>
            <p:txBody>
              <a:bodyPr wrap="square" rtlCol="0">
                <a:spAutoFit/>
              </a:bodyPr>
              <a:lstStyle/>
              <a:p>
                <a:pPr lvl="0">
                  <a:defRPr/>
                </a:pPr>
                <a:r>
                  <a:rPr lang="zh-CN" altLang="en-US"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rPr>
                  <a:t>具体实现</a:t>
                </a:r>
              </a:p>
            </p:txBody>
          </p:sp>
          <p:sp>
            <p:nvSpPr>
              <p:cNvPr id="43" name="文本框 42">
                <a:extLst>
                  <a:ext uri="{FF2B5EF4-FFF2-40B4-BE49-F238E27FC236}">
                    <a16:creationId xmlns:a16="http://schemas.microsoft.com/office/drawing/2014/main" id="{851BB1A4-7E65-495A-A86C-AFF15C19FC2D}"/>
                  </a:ext>
                </a:extLst>
              </p:cNvPr>
              <p:cNvSpPr txBox="1"/>
              <p:nvPr/>
            </p:nvSpPr>
            <p:spPr>
              <a:xfrm>
                <a:off x="2022310" y="4253147"/>
                <a:ext cx="2718880" cy="276999"/>
              </a:xfrm>
              <a:prstGeom prst="rect">
                <a:avLst/>
              </a:prstGeom>
              <a:noFill/>
            </p:spPr>
            <p:txBody>
              <a:bodyPr wrap="square" rtlCol="0">
                <a:spAutoFit/>
              </a:bodyPr>
              <a:lstStyle/>
              <a:p>
                <a:pPr lvl="0">
                  <a:defRPr/>
                </a:pPr>
                <a:r>
                  <a:rPr lang="en-US" altLang="zh-CN" sz="1200" spc="120" dirty="0">
                    <a:solidFill>
                      <a:schemeClr val="bg2">
                        <a:lumMod val="75000"/>
                      </a:schemeClr>
                    </a:solidFill>
                    <a:latin typeface="思源宋体 CN Heavy" panose="02020900000000000000" pitchFamily="18" charset="-122"/>
                    <a:ea typeface="思源宋体 CN Heavy" panose="02020900000000000000" pitchFamily="18" charset="-122"/>
                    <a:cs typeface="OPPOSans B" panose="00020600040101010101" pitchFamily="18" charset="-122"/>
                  </a:rPr>
                  <a:t>Concrete Realization</a:t>
                </a:r>
              </a:p>
            </p:txBody>
          </p:sp>
        </p:grpSp>
      </p:grpSp>
      <p:sp>
        <p:nvSpPr>
          <p:cNvPr id="79" name="弧形 78">
            <a:extLst>
              <a:ext uri="{FF2B5EF4-FFF2-40B4-BE49-F238E27FC236}">
                <a16:creationId xmlns:a16="http://schemas.microsoft.com/office/drawing/2014/main" id="{9B46EF8F-C6D7-40A2-B3C8-9F77359FE0B3}"/>
              </a:ext>
            </a:extLst>
          </p:cNvPr>
          <p:cNvSpPr/>
          <p:nvPr/>
        </p:nvSpPr>
        <p:spPr>
          <a:xfrm>
            <a:off x="3644900" y="1122363"/>
            <a:ext cx="4902200" cy="4902200"/>
          </a:xfrm>
          <a:prstGeom prst="arc">
            <a:avLst>
              <a:gd name="adj1" fmla="val 2739590"/>
              <a:gd name="adj2" fmla="val 7813147"/>
            </a:avLst>
          </a:prstGeom>
          <a:noFill/>
          <a:ln w="730250">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0" name="弧形 79">
            <a:extLst>
              <a:ext uri="{FF2B5EF4-FFF2-40B4-BE49-F238E27FC236}">
                <a16:creationId xmlns:a16="http://schemas.microsoft.com/office/drawing/2014/main" id="{64D52DD9-51C4-405F-860D-547CBFC0C7BE}"/>
              </a:ext>
            </a:extLst>
          </p:cNvPr>
          <p:cNvSpPr/>
          <p:nvPr/>
        </p:nvSpPr>
        <p:spPr>
          <a:xfrm>
            <a:off x="3644900" y="1122363"/>
            <a:ext cx="4902200" cy="4902200"/>
          </a:xfrm>
          <a:prstGeom prst="arc">
            <a:avLst>
              <a:gd name="adj1" fmla="val 2799030"/>
              <a:gd name="adj2" fmla="val 8143736"/>
            </a:avLst>
          </a:prstGeom>
          <a:noFill/>
          <a:ln w="730250">
            <a:gradFill>
              <a:gsLst>
                <a:gs pos="0">
                  <a:schemeClr val="accent2"/>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8" name="文本框 87">
            <a:extLst>
              <a:ext uri="{FF2B5EF4-FFF2-40B4-BE49-F238E27FC236}">
                <a16:creationId xmlns:a16="http://schemas.microsoft.com/office/drawing/2014/main" id="{D4B49F84-056C-4D32-A844-6481E1A73993}"/>
              </a:ext>
            </a:extLst>
          </p:cNvPr>
          <p:cNvSpPr txBox="1"/>
          <p:nvPr/>
        </p:nvSpPr>
        <p:spPr>
          <a:xfrm>
            <a:off x="594977" y="2076450"/>
            <a:ext cx="3088023" cy="1295355"/>
          </a:xfrm>
          <a:prstGeom prst="rect">
            <a:avLst/>
          </a:prstGeom>
          <a:noFill/>
        </p:spPr>
        <p:txBody>
          <a:bodyPr wrap="square" rtlCol="0">
            <a:spAutoFit/>
          </a:bodyPr>
          <a:lstStyle/>
          <a:p>
            <a:pPr>
              <a:lnSpc>
                <a:spcPct val="125000"/>
              </a:lnSpc>
            </a:pPr>
            <a:r>
              <a:rPr lang="zh-CN" altLang="en-US" sz="1600" spc="120" dirty="0">
                <a:latin typeface="OPPOSans R" panose="00020600040101010101" pitchFamily="18" charset="-122"/>
                <a:ea typeface="OPPOSans R" panose="00020600040101010101" pitchFamily="18" charset="-122"/>
                <a:cs typeface="OPPOSans R" panose="00020600040101010101" pitchFamily="18" charset="-122"/>
              </a:rPr>
              <a:t>用于记录每次会话的数据，包含唯一标识符、标题、会话开始时间、会话状态、消息内容以及配置数据</a:t>
            </a:r>
            <a:endParaRPr lang="en-US" altLang="zh-CN" sz="1600" spc="120" dirty="0">
              <a:latin typeface="OPPOSans R" panose="00020600040101010101" pitchFamily="18" charset="-122"/>
              <a:ea typeface="OPPOSans R" panose="00020600040101010101" pitchFamily="18" charset="-122"/>
              <a:cs typeface="OPPOSans R" panose="00020600040101010101" pitchFamily="18" charset="-122"/>
            </a:endParaRPr>
          </a:p>
        </p:txBody>
      </p:sp>
      <p:sp>
        <p:nvSpPr>
          <p:cNvPr id="89" name="文本框 88">
            <a:extLst>
              <a:ext uri="{FF2B5EF4-FFF2-40B4-BE49-F238E27FC236}">
                <a16:creationId xmlns:a16="http://schemas.microsoft.com/office/drawing/2014/main" id="{29EE83EC-DB59-432E-B083-DFA229C9FB34}"/>
              </a:ext>
            </a:extLst>
          </p:cNvPr>
          <p:cNvSpPr txBox="1"/>
          <p:nvPr/>
        </p:nvSpPr>
        <p:spPr>
          <a:xfrm>
            <a:off x="606425" y="1560871"/>
            <a:ext cx="1723549" cy="400110"/>
          </a:xfrm>
          <a:prstGeom prst="rect">
            <a:avLst/>
          </a:prstGeom>
          <a:noFill/>
        </p:spPr>
        <p:txBody>
          <a:bodyPr wrap="non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会话数据</a:t>
            </a:r>
            <a:r>
              <a:rPr lang="zh-CN" altLang="en-US" sz="2000" dirty="0">
                <a:solidFill>
                  <a:schemeClr val="accent4"/>
                </a:solidFill>
                <a:latin typeface="OPPOSans B" panose="00020600040101010101" pitchFamily="18" charset="-122"/>
                <a:ea typeface="OPPOSans B" panose="00020600040101010101" pitchFamily="18" charset="-122"/>
                <a:cs typeface="OPPOSans B" panose="00020600040101010101" pitchFamily="18" charset="-122"/>
              </a:rPr>
              <a:t>管理</a:t>
            </a:r>
            <a:endParaRPr lang="en-US" altLang="zh-CN" sz="2000" dirty="0">
              <a:solidFill>
                <a:schemeClr val="accent4"/>
              </a:solidFill>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8" name="组合 7">
            <a:extLst>
              <a:ext uri="{FF2B5EF4-FFF2-40B4-BE49-F238E27FC236}">
                <a16:creationId xmlns:a16="http://schemas.microsoft.com/office/drawing/2014/main" id="{4208DC67-4232-41B3-A9B6-FD15E878E231}"/>
              </a:ext>
            </a:extLst>
          </p:cNvPr>
          <p:cNvGrpSpPr/>
          <p:nvPr/>
        </p:nvGrpSpPr>
        <p:grpSpPr>
          <a:xfrm>
            <a:off x="695325" y="1978418"/>
            <a:ext cx="5034915" cy="720036"/>
            <a:chOff x="695325" y="1978418"/>
            <a:chExt cx="5034915" cy="720036"/>
          </a:xfrm>
        </p:grpSpPr>
        <p:sp>
          <p:nvSpPr>
            <p:cNvPr id="87" name="任意多边形: 形状 86">
              <a:extLst>
                <a:ext uri="{FF2B5EF4-FFF2-40B4-BE49-F238E27FC236}">
                  <a16:creationId xmlns:a16="http://schemas.microsoft.com/office/drawing/2014/main" id="{4FC5F203-5048-4D9B-80D6-2A3E10EC0BAA}"/>
                </a:ext>
              </a:extLst>
            </p:cNvPr>
            <p:cNvSpPr/>
            <p:nvPr/>
          </p:nvSpPr>
          <p:spPr>
            <a:xfrm>
              <a:off x="695325" y="1978418"/>
              <a:ext cx="4930775" cy="612382"/>
            </a:xfrm>
            <a:custGeom>
              <a:avLst/>
              <a:gdLst>
                <a:gd name="connsiteX0" fmla="*/ 0 w 3825240"/>
                <a:gd name="connsiteY0" fmla="*/ 0 h 381000"/>
                <a:gd name="connsiteX1" fmla="*/ 3444240 w 3825240"/>
                <a:gd name="connsiteY1" fmla="*/ 0 h 381000"/>
                <a:gd name="connsiteX2" fmla="*/ 3825240 w 3825240"/>
                <a:gd name="connsiteY2" fmla="*/ 381000 h 381000"/>
              </a:gdLst>
              <a:ahLst/>
              <a:cxnLst>
                <a:cxn ang="0">
                  <a:pos x="connsiteX0" y="connsiteY0"/>
                </a:cxn>
                <a:cxn ang="0">
                  <a:pos x="connsiteX1" y="connsiteY1"/>
                </a:cxn>
                <a:cxn ang="0">
                  <a:pos x="connsiteX2" y="connsiteY2"/>
                </a:cxn>
              </a:cxnLst>
              <a:rect l="l" t="t" r="r" b="b"/>
              <a:pathLst>
                <a:path w="3825240" h="381000">
                  <a:moveTo>
                    <a:pt x="0" y="0"/>
                  </a:moveTo>
                  <a:lnTo>
                    <a:pt x="3444240" y="0"/>
                  </a:lnTo>
                  <a:lnTo>
                    <a:pt x="3825240" y="381000"/>
                  </a:lnTo>
                </a:path>
              </a:pathLst>
            </a:custGeom>
            <a:noFill/>
            <a:ln w="9525" cap="flat" cmpd="sng" algn="ctr">
              <a:solidFill>
                <a:srgbClr val="338A5F">
                  <a:lumMod val="50000"/>
                </a:srgbClr>
              </a:solidFill>
              <a:prstDash val="solid"/>
              <a:miter lim="800000"/>
            </a:ln>
            <a:effectLst/>
          </p:spPr>
          <p:txBody>
            <a:bodyPr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grpSp>
          <p:nvGrpSpPr>
            <p:cNvPr id="5" name="组合 4">
              <a:extLst>
                <a:ext uri="{FF2B5EF4-FFF2-40B4-BE49-F238E27FC236}">
                  <a16:creationId xmlns:a16="http://schemas.microsoft.com/office/drawing/2014/main" id="{D9C238B8-0F08-4B1F-BD2D-8EA1A595BB37}"/>
                </a:ext>
              </a:extLst>
            </p:cNvPr>
            <p:cNvGrpSpPr/>
            <p:nvPr/>
          </p:nvGrpSpPr>
          <p:grpSpPr>
            <a:xfrm>
              <a:off x="5482048" y="2450262"/>
              <a:ext cx="248192" cy="248192"/>
              <a:chOff x="5482048" y="2450262"/>
              <a:chExt cx="248192" cy="248192"/>
            </a:xfrm>
          </p:grpSpPr>
          <p:sp>
            <p:nvSpPr>
              <p:cNvPr id="91" name="椭圆 90">
                <a:extLst>
                  <a:ext uri="{FF2B5EF4-FFF2-40B4-BE49-F238E27FC236}">
                    <a16:creationId xmlns:a16="http://schemas.microsoft.com/office/drawing/2014/main" id="{84A7678D-E366-42C1-A867-459D4C8297EC}"/>
                  </a:ext>
                </a:extLst>
              </p:cNvPr>
              <p:cNvSpPr/>
              <p:nvPr/>
            </p:nvSpPr>
            <p:spPr>
              <a:xfrm>
                <a:off x="5482048" y="2450262"/>
                <a:ext cx="248192" cy="248192"/>
              </a:xfrm>
              <a:prstGeom prst="ellipse">
                <a:avLst/>
              </a:prstGeom>
              <a:solidFill>
                <a:schemeClr val="accent4">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0" name="椭圆 89">
                <a:extLst>
                  <a:ext uri="{FF2B5EF4-FFF2-40B4-BE49-F238E27FC236}">
                    <a16:creationId xmlns:a16="http://schemas.microsoft.com/office/drawing/2014/main" id="{B11EA728-E49E-45F7-A251-9905F624522C}"/>
                  </a:ext>
                </a:extLst>
              </p:cNvPr>
              <p:cNvSpPr/>
              <p:nvPr/>
            </p:nvSpPr>
            <p:spPr>
              <a:xfrm>
                <a:off x="5559222" y="2527436"/>
                <a:ext cx="93844" cy="938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grpSp>
      <p:sp>
        <p:nvSpPr>
          <p:cNvPr id="93" name="文本框 92">
            <a:extLst>
              <a:ext uri="{FF2B5EF4-FFF2-40B4-BE49-F238E27FC236}">
                <a16:creationId xmlns:a16="http://schemas.microsoft.com/office/drawing/2014/main" id="{AB744444-00DA-43D9-BFAA-0D5D5BFDAF91}"/>
              </a:ext>
            </a:extLst>
          </p:cNvPr>
          <p:cNvSpPr txBox="1"/>
          <p:nvPr/>
        </p:nvSpPr>
        <p:spPr>
          <a:xfrm>
            <a:off x="606425" y="3977499"/>
            <a:ext cx="1723549" cy="400110"/>
          </a:xfrm>
          <a:prstGeom prst="rect">
            <a:avLst/>
          </a:prstGeom>
          <a:noFill/>
        </p:spPr>
        <p:txBody>
          <a:bodyPr wrap="non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工具调用</a:t>
            </a:r>
            <a:r>
              <a:rPr lang="zh-CN" altLang="en-US" sz="2000" dirty="0">
                <a:solidFill>
                  <a:schemeClr val="accent4"/>
                </a:solidFill>
                <a:latin typeface="OPPOSans B" panose="00020600040101010101" pitchFamily="18" charset="-122"/>
                <a:ea typeface="OPPOSans B" panose="00020600040101010101" pitchFamily="18" charset="-122"/>
                <a:cs typeface="OPPOSans B" panose="00020600040101010101" pitchFamily="18" charset="-122"/>
              </a:rPr>
              <a:t>框架</a:t>
            </a:r>
            <a:endParaRPr lang="en-US" altLang="zh-CN" sz="2000" dirty="0">
              <a:solidFill>
                <a:schemeClr val="accent4"/>
              </a:solidFill>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6" name="组合 5">
            <a:extLst>
              <a:ext uri="{FF2B5EF4-FFF2-40B4-BE49-F238E27FC236}">
                <a16:creationId xmlns:a16="http://schemas.microsoft.com/office/drawing/2014/main" id="{A3765881-6632-4867-B27C-AFD650E5DCA0}"/>
              </a:ext>
            </a:extLst>
          </p:cNvPr>
          <p:cNvGrpSpPr/>
          <p:nvPr/>
        </p:nvGrpSpPr>
        <p:grpSpPr>
          <a:xfrm>
            <a:off x="695325" y="3641725"/>
            <a:ext cx="5065758" cy="756105"/>
            <a:chOff x="695325" y="3641725"/>
            <a:chExt cx="5065758" cy="756105"/>
          </a:xfrm>
        </p:grpSpPr>
        <p:sp>
          <p:nvSpPr>
            <p:cNvPr id="94" name="任意多边形: 形状 93">
              <a:extLst>
                <a:ext uri="{FF2B5EF4-FFF2-40B4-BE49-F238E27FC236}">
                  <a16:creationId xmlns:a16="http://schemas.microsoft.com/office/drawing/2014/main" id="{92E5206C-3236-4C54-BA4D-4962B1A6BF0F}"/>
                </a:ext>
              </a:extLst>
            </p:cNvPr>
            <p:cNvSpPr/>
            <p:nvPr/>
          </p:nvSpPr>
          <p:spPr>
            <a:xfrm flipV="1">
              <a:off x="695325" y="3785448"/>
              <a:ext cx="4930775" cy="612382"/>
            </a:xfrm>
            <a:custGeom>
              <a:avLst/>
              <a:gdLst>
                <a:gd name="connsiteX0" fmla="*/ 0 w 3825240"/>
                <a:gd name="connsiteY0" fmla="*/ 0 h 381000"/>
                <a:gd name="connsiteX1" fmla="*/ 3444240 w 3825240"/>
                <a:gd name="connsiteY1" fmla="*/ 0 h 381000"/>
                <a:gd name="connsiteX2" fmla="*/ 3825240 w 3825240"/>
                <a:gd name="connsiteY2" fmla="*/ 381000 h 381000"/>
              </a:gdLst>
              <a:ahLst/>
              <a:cxnLst>
                <a:cxn ang="0">
                  <a:pos x="connsiteX0" y="connsiteY0"/>
                </a:cxn>
                <a:cxn ang="0">
                  <a:pos x="connsiteX1" y="connsiteY1"/>
                </a:cxn>
                <a:cxn ang="0">
                  <a:pos x="connsiteX2" y="connsiteY2"/>
                </a:cxn>
              </a:cxnLst>
              <a:rect l="l" t="t" r="r" b="b"/>
              <a:pathLst>
                <a:path w="3825240" h="381000">
                  <a:moveTo>
                    <a:pt x="0" y="0"/>
                  </a:moveTo>
                  <a:lnTo>
                    <a:pt x="3444240" y="0"/>
                  </a:lnTo>
                  <a:lnTo>
                    <a:pt x="3825240" y="381000"/>
                  </a:lnTo>
                </a:path>
              </a:pathLst>
            </a:custGeom>
            <a:noFill/>
            <a:ln w="9525" cap="flat" cmpd="sng" algn="ctr">
              <a:solidFill>
                <a:srgbClr val="338A5F">
                  <a:lumMod val="50000"/>
                </a:srgbClr>
              </a:solidFill>
              <a:prstDash val="solid"/>
              <a:miter lim="800000"/>
            </a:ln>
            <a:effectLst/>
          </p:spPr>
          <p:txBody>
            <a:bodyPr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grpSp>
          <p:nvGrpSpPr>
            <p:cNvPr id="95" name="组合 94">
              <a:extLst>
                <a:ext uri="{FF2B5EF4-FFF2-40B4-BE49-F238E27FC236}">
                  <a16:creationId xmlns:a16="http://schemas.microsoft.com/office/drawing/2014/main" id="{052659B0-4023-4F85-B6AE-F5FA7134610B}"/>
                </a:ext>
              </a:extLst>
            </p:cNvPr>
            <p:cNvGrpSpPr/>
            <p:nvPr/>
          </p:nvGrpSpPr>
          <p:grpSpPr>
            <a:xfrm>
              <a:off x="5512891" y="3641725"/>
              <a:ext cx="248192" cy="248192"/>
              <a:chOff x="5482048" y="2450262"/>
              <a:chExt cx="248192" cy="248192"/>
            </a:xfrm>
          </p:grpSpPr>
          <p:sp>
            <p:nvSpPr>
              <p:cNvPr id="96" name="椭圆 95">
                <a:extLst>
                  <a:ext uri="{FF2B5EF4-FFF2-40B4-BE49-F238E27FC236}">
                    <a16:creationId xmlns:a16="http://schemas.microsoft.com/office/drawing/2014/main" id="{8E4C5743-1292-407D-A580-A4FC8013F06D}"/>
                  </a:ext>
                </a:extLst>
              </p:cNvPr>
              <p:cNvSpPr/>
              <p:nvPr/>
            </p:nvSpPr>
            <p:spPr>
              <a:xfrm>
                <a:off x="5482048" y="2450262"/>
                <a:ext cx="248192" cy="248192"/>
              </a:xfrm>
              <a:prstGeom prst="ellipse">
                <a:avLst/>
              </a:prstGeom>
              <a:solidFill>
                <a:schemeClr val="accent4">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7" name="椭圆 96">
                <a:extLst>
                  <a:ext uri="{FF2B5EF4-FFF2-40B4-BE49-F238E27FC236}">
                    <a16:creationId xmlns:a16="http://schemas.microsoft.com/office/drawing/2014/main" id="{D740CCD6-FAD5-4B2F-8E5E-0F70475F8352}"/>
                  </a:ext>
                </a:extLst>
              </p:cNvPr>
              <p:cNvSpPr/>
              <p:nvPr/>
            </p:nvSpPr>
            <p:spPr>
              <a:xfrm>
                <a:off x="5559222" y="2527436"/>
                <a:ext cx="93844" cy="938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sp>
        <p:nvSpPr>
          <p:cNvPr id="99" name="文本框 98">
            <a:extLst>
              <a:ext uri="{FF2B5EF4-FFF2-40B4-BE49-F238E27FC236}">
                <a16:creationId xmlns:a16="http://schemas.microsoft.com/office/drawing/2014/main" id="{4DE831C2-F2A5-4C19-9DC2-360F73123327}"/>
              </a:ext>
            </a:extLst>
          </p:cNvPr>
          <p:cNvSpPr txBox="1"/>
          <p:nvPr/>
        </p:nvSpPr>
        <p:spPr>
          <a:xfrm>
            <a:off x="8596539" y="1560871"/>
            <a:ext cx="1467068" cy="400110"/>
          </a:xfrm>
          <a:prstGeom prst="rect">
            <a:avLst/>
          </a:prstGeom>
          <a:noFill/>
        </p:spPr>
        <p:txBody>
          <a:bodyPr wrap="non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提示词</a:t>
            </a:r>
            <a:r>
              <a:rPr lang="zh-CN" altLang="en-US" sz="2000" dirty="0">
                <a:solidFill>
                  <a:schemeClr val="accent4"/>
                </a:solidFill>
                <a:latin typeface="OPPOSans B" panose="00020600040101010101" pitchFamily="18" charset="-122"/>
                <a:ea typeface="OPPOSans B" panose="00020600040101010101" pitchFamily="18" charset="-122"/>
                <a:cs typeface="OPPOSans B" panose="00020600040101010101" pitchFamily="18" charset="-122"/>
              </a:rPr>
              <a:t>生成</a:t>
            </a:r>
            <a:endParaRPr lang="en-US" altLang="zh-CN" sz="2000" dirty="0">
              <a:solidFill>
                <a:schemeClr val="accent4"/>
              </a:solidFill>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13" name="组合 12">
            <a:extLst>
              <a:ext uri="{FF2B5EF4-FFF2-40B4-BE49-F238E27FC236}">
                <a16:creationId xmlns:a16="http://schemas.microsoft.com/office/drawing/2014/main" id="{92AC2CB6-200F-40A1-AE84-87544741E8CF}"/>
              </a:ext>
            </a:extLst>
          </p:cNvPr>
          <p:cNvGrpSpPr/>
          <p:nvPr/>
        </p:nvGrpSpPr>
        <p:grpSpPr>
          <a:xfrm>
            <a:off x="6424795" y="2000189"/>
            <a:ext cx="5035368" cy="724798"/>
            <a:chOff x="6424795" y="2000189"/>
            <a:chExt cx="5035368" cy="724798"/>
          </a:xfrm>
        </p:grpSpPr>
        <p:sp>
          <p:nvSpPr>
            <p:cNvPr id="100" name="任意多边形: 形状 99">
              <a:extLst>
                <a:ext uri="{FF2B5EF4-FFF2-40B4-BE49-F238E27FC236}">
                  <a16:creationId xmlns:a16="http://schemas.microsoft.com/office/drawing/2014/main" id="{8EEE20F0-0E51-4564-9510-BD0E29C0A1FE}"/>
                </a:ext>
              </a:extLst>
            </p:cNvPr>
            <p:cNvSpPr/>
            <p:nvPr/>
          </p:nvSpPr>
          <p:spPr>
            <a:xfrm flipH="1">
              <a:off x="6529388" y="2000189"/>
              <a:ext cx="4930775" cy="612382"/>
            </a:xfrm>
            <a:custGeom>
              <a:avLst/>
              <a:gdLst>
                <a:gd name="connsiteX0" fmla="*/ 0 w 3825240"/>
                <a:gd name="connsiteY0" fmla="*/ 0 h 381000"/>
                <a:gd name="connsiteX1" fmla="*/ 3444240 w 3825240"/>
                <a:gd name="connsiteY1" fmla="*/ 0 h 381000"/>
                <a:gd name="connsiteX2" fmla="*/ 3825240 w 3825240"/>
                <a:gd name="connsiteY2" fmla="*/ 381000 h 381000"/>
              </a:gdLst>
              <a:ahLst/>
              <a:cxnLst>
                <a:cxn ang="0">
                  <a:pos x="connsiteX0" y="connsiteY0"/>
                </a:cxn>
                <a:cxn ang="0">
                  <a:pos x="connsiteX1" y="connsiteY1"/>
                </a:cxn>
                <a:cxn ang="0">
                  <a:pos x="connsiteX2" y="connsiteY2"/>
                </a:cxn>
              </a:cxnLst>
              <a:rect l="l" t="t" r="r" b="b"/>
              <a:pathLst>
                <a:path w="3825240" h="381000">
                  <a:moveTo>
                    <a:pt x="0" y="0"/>
                  </a:moveTo>
                  <a:lnTo>
                    <a:pt x="3444240" y="0"/>
                  </a:lnTo>
                  <a:lnTo>
                    <a:pt x="3825240" y="381000"/>
                  </a:lnTo>
                </a:path>
              </a:pathLst>
            </a:custGeom>
            <a:noFill/>
            <a:ln w="9525" cap="flat" cmpd="sng" algn="ctr">
              <a:solidFill>
                <a:srgbClr val="338A5F">
                  <a:lumMod val="50000"/>
                </a:srgbClr>
              </a:solidFill>
              <a:prstDash val="solid"/>
              <a:miter lim="800000"/>
            </a:ln>
            <a:effectLst/>
          </p:spPr>
          <p:txBody>
            <a:bodyPr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grpSp>
          <p:nvGrpSpPr>
            <p:cNvPr id="101" name="组合 100">
              <a:extLst>
                <a:ext uri="{FF2B5EF4-FFF2-40B4-BE49-F238E27FC236}">
                  <a16:creationId xmlns:a16="http://schemas.microsoft.com/office/drawing/2014/main" id="{E8A00F0F-7792-4AB5-9182-E4D44AABC451}"/>
                </a:ext>
              </a:extLst>
            </p:cNvPr>
            <p:cNvGrpSpPr/>
            <p:nvPr/>
          </p:nvGrpSpPr>
          <p:grpSpPr>
            <a:xfrm>
              <a:off x="6424795" y="2476795"/>
              <a:ext cx="248192" cy="248192"/>
              <a:chOff x="5482048" y="2450262"/>
              <a:chExt cx="248192" cy="248192"/>
            </a:xfrm>
          </p:grpSpPr>
          <p:sp>
            <p:nvSpPr>
              <p:cNvPr id="102" name="椭圆 101">
                <a:extLst>
                  <a:ext uri="{FF2B5EF4-FFF2-40B4-BE49-F238E27FC236}">
                    <a16:creationId xmlns:a16="http://schemas.microsoft.com/office/drawing/2014/main" id="{CAA53FFA-30A6-42BD-A8DB-994488464737}"/>
                  </a:ext>
                </a:extLst>
              </p:cNvPr>
              <p:cNvSpPr/>
              <p:nvPr/>
            </p:nvSpPr>
            <p:spPr>
              <a:xfrm>
                <a:off x="5482048" y="2450262"/>
                <a:ext cx="248192" cy="248192"/>
              </a:xfrm>
              <a:prstGeom prst="ellipse">
                <a:avLst/>
              </a:prstGeom>
              <a:solidFill>
                <a:schemeClr val="accent4">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03" name="椭圆 102">
                <a:extLst>
                  <a:ext uri="{FF2B5EF4-FFF2-40B4-BE49-F238E27FC236}">
                    <a16:creationId xmlns:a16="http://schemas.microsoft.com/office/drawing/2014/main" id="{7032E42D-7CD8-48EF-9AB6-0840164BB8F6}"/>
                  </a:ext>
                </a:extLst>
              </p:cNvPr>
              <p:cNvSpPr/>
              <p:nvPr/>
            </p:nvSpPr>
            <p:spPr>
              <a:xfrm>
                <a:off x="5559222" y="2527436"/>
                <a:ext cx="93844" cy="938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grpSp>
        <p:nvGrpSpPr>
          <p:cNvPr id="104" name="组合 103">
            <a:extLst>
              <a:ext uri="{FF2B5EF4-FFF2-40B4-BE49-F238E27FC236}">
                <a16:creationId xmlns:a16="http://schemas.microsoft.com/office/drawing/2014/main" id="{A90A0BCD-E0B9-4FA4-AB12-FE5D95B95FC9}"/>
              </a:ext>
            </a:extLst>
          </p:cNvPr>
          <p:cNvGrpSpPr/>
          <p:nvPr/>
        </p:nvGrpSpPr>
        <p:grpSpPr>
          <a:xfrm flipH="1">
            <a:off x="6394405" y="3668996"/>
            <a:ext cx="5065758" cy="756105"/>
            <a:chOff x="695325" y="3641725"/>
            <a:chExt cx="5065758" cy="756105"/>
          </a:xfrm>
        </p:grpSpPr>
        <p:sp>
          <p:nvSpPr>
            <p:cNvPr id="105" name="任意多边形: 形状 104">
              <a:extLst>
                <a:ext uri="{FF2B5EF4-FFF2-40B4-BE49-F238E27FC236}">
                  <a16:creationId xmlns:a16="http://schemas.microsoft.com/office/drawing/2014/main" id="{93BDBA72-3CC6-4895-9985-57C7E5B67D86}"/>
                </a:ext>
              </a:extLst>
            </p:cNvPr>
            <p:cNvSpPr/>
            <p:nvPr/>
          </p:nvSpPr>
          <p:spPr>
            <a:xfrm flipV="1">
              <a:off x="695325" y="3785448"/>
              <a:ext cx="4930775" cy="612382"/>
            </a:xfrm>
            <a:custGeom>
              <a:avLst/>
              <a:gdLst>
                <a:gd name="connsiteX0" fmla="*/ 0 w 3825240"/>
                <a:gd name="connsiteY0" fmla="*/ 0 h 381000"/>
                <a:gd name="connsiteX1" fmla="*/ 3444240 w 3825240"/>
                <a:gd name="connsiteY1" fmla="*/ 0 h 381000"/>
                <a:gd name="connsiteX2" fmla="*/ 3825240 w 3825240"/>
                <a:gd name="connsiteY2" fmla="*/ 381000 h 381000"/>
              </a:gdLst>
              <a:ahLst/>
              <a:cxnLst>
                <a:cxn ang="0">
                  <a:pos x="connsiteX0" y="connsiteY0"/>
                </a:cxn>
                <a:cxn ang="0">
                  <a:pos x="connsiteX1" y="connsiteY1"/>
                </a:cxn>
                <a:cxn ang="0">
                  <a:pos x="connsiteX2" y="connsiteY2"/>
                </a:cxn>
              </a:cxnLst>
              <a:rect l="l" t="t" r="r" b="b"/>
              <a:pathLst>
                <a:path w="3825240" h="381000">
                  <a:moveTo>
                    <a:pt x="0" y="0"/>
                  </a:moveTo>
                  <a:lnTo>
                    <a:pt x="3444240" y="0"/>
                  </a:lnTo>
                  <a:lnTo>
                    <a:pt x="3825240" y="381000"/>
                  </a:lnTo>
                </a:path>
              </a:pathLst>
            </a:custGeom>
            <a:noFill/>
            <a:ln w="9525" cap="flat" cmpd="sng" algn="ctr">
              <a:solidFill>
                <a:srgbClr val="338A5F">
                  <a:lumMod val="50000"/>
                </a:srgbClr>
              </a:solidFill>
              <a:prstDash val="solid"/>
              <a:miter lim="800000"/>
            </a:ln>
            <a:effectLst/>
          </p:spPr>
          <p:txBody>
            <a:bodyPr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Roboto Regular"/>
                <a:ea typeface="思源黑体 CN Regular"/>
                <a:cs typeface="+mn-cs"/>
              </a:endParaRPr>
            </a:p>
          </p:txBody>
        </p:sp>
        <p:grpSp>
          <p:nvGrpSpPr>
            <p:cNvPr id="106" name="组合 105">
              <a:extLst>
                <a:ext uri="{FF2B5EF4-FFF2-40B4-BE49-F238E27FC236}">
                  <a16:creationId xmlns:a16="http://schemas.microsoft.com/office/drawing/2014/main" id="{66A5F4B2-C442-44BB-A711-0A9CE565C941}"/>
                </a:ext>
              </a:extLst>
            </p:cNvPr>
            <p:cNvGrpSpPr/>
            <p:nvPr/>
          </p:nvGrpSpPr>
          <p:grpSpPr>
            <a:xfrm>
              <a:off x="5512891" y="3641725"/>
              <a:ext cx="248192" cy="248192"/>
              <a:chOff x="5482048" y="2450262"/>
              <a:chExt cx="248192" cy="248192"/>
            </a:xfrm>
          </p:grpSpPr>
          <p:sp>
            <p:nvSpPr>
              <p:cNvPr id="107" name="椭圆 106">
                <a:extLst>
                  <a:ext uri="{FF2B5EF4-FFF2-40B4-BE49-F238E27FC236}">
                    <a16:creationId xmlns:a16="http://schemas.microsoft.com/office/drawing/2014/main" id="{9EF267B1-DF01-40CB-AE17-B1165C6A53D0}"/>
                  </a:ext>
                </a:extLst>
              </p:cNvPr>
              <p:cNvSpPr/>
              <p:nvPr/>
            </p:nvSpPr>
            <p:spPr>
              <a:xfrm>
                <a:off x="5482048" y="2450262"/>
                <a:ext cx="248192" cy="248192"/>
              </a:xfrm>
              <a:prstGeom prst="ellipse">
                <a:avLst/>
              </a:prstGeom>
              <a:solidFill>
                <a:schemeClr val="accent4">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08" name="椭圆 107">
                <a:extLst>
                  <a:ext uri="{FF2B5EF4-FFF2-40B4-BE49-F238E27FC236}">
                    <a16:creationId xmlns:a16="http://schemas.microsoft.com/office/drawing/2014/main" id="{EC4E0420-1C65-4A34-A3E5-33FE60CE32AD}"/>
                  </a:ext>
                </a:extLst>
              </p:cNvPr>
              <p:cNvSpPr/>
              <p:nvPr/>
            </p:nvSpPr>
            <p:spPr>
              <a:xfrm>
                <a:off x="5559222" y="2527436"/>
                <a:ext cx="93844" cy="938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sp>
        <p:nvSpPr>
          <p:cNvPr id="110" name="文本框 109">
            <a:extLst>
              <a:ext uri="{FF2B5EF4-FFF2-40B4-BE49-F238E27FC236}">
                <a16:creationId xmlns:a16="http://schemas.microsoft.com/office/drawing/2014/main" id="{DD2BF6FF-5418-4F2E-9A09-9D80022361C5}"/>
              </a:ext>
            </a:extLst>
          </p:cNvPr>
          <p:cNvSpPr txBox="1"/>
          <p:nvPr/>
        </p:nvSpPr>
        <p:spPr>
          <a:xfrm>
            <a:off x="8596539" y="4015313"/>
            <a:ext cx="2468946" cy="400110"/>
          </a:xfrm>
          <a:prstGeom prst="rect">
            <a:avLst/>
          </a:prstGeom>
          <a:noFill/>
        </p:spPr>
        <p:txBody>
          <a:bodyPr wrap="none" rtlCol="0">
            <a:spAutoFit/>
          </a:bodyPr>
          <a:lstStyle/>
          <a:p>
            <a:r>
              <a:rPr lang="zh-CN" altLang="en-US" sz="2000" dirty="0">
                <a:latin typeface="OPPOSans B" panose="00020600040101010101" pitchFamily="18" charset="-122"/>
                <a:ea typeface="OPPOSans B" panose="00020600040101010101" pitchFamily="18" charset="-122"/>
                <a:cs typeface="OPPOSans B" panose="00020600040101010101" pitchFamily="18" charset="-122"/>
              </a:rPr>
              <a:t>大语言模型 </a:t>
            </a:r>
            <a:r>
              <a:rPr lang="en-US" altLang="zh-CN" sz="2000" dirty="0">
                <a:latin typeface="OPPOSans B" panose="00020600040101010101" pitchFamily="18" charset="-122"/>
                <a:ea typeface="OPPOSans B" panose="00020600040101010101" pitchFamily="18" charset="-122"/>
                <a:cs typeface="OPPOSans B" panose="00020600040101010101" pitchFamily="18" charset="-122"/>
              </a:rPr>
              <a:t>API</a:t>
            </a:r>
            <a:r>
              <a:rPr lang="zh-CN" altLang="en-US" sz="2000" dirty="0">
                <a:solidFill>
                  <a:schemeClr val="accent4"/>
                </a:solidFill>
                <a:latin typeface="OPPOSans B" panose="00020600040101010101" pitchFamily="18" charset="-122"/>
                <a:ea typeface="OPPOSans B" panose="00020600040101010101" pitchFamily="18" charset="-122"/>
                <a:cs typeface="OPPOSans B" panose="00020600040101010101" pitchFamily="18" charset="-122"/>
              </a:rPr>
              <a:t>集成</a:t>
            </a:r>
            <a:endParaRPr lang="en-US" altLang="zh-CN" sz="2000" dirty="0">
              <a:solidFill>
                <a:schemeClr val="accent4"/>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40" name="文本框 39">
            <a:extLst>
              <a:ext uri="{FF2B5EF4-FFF2-40B4-BE49-F238E27FC236}">
                <a16:creationId xmlns:a16="http://schemas.microsoft.com/office/drawing/2014/main" id="{5FE8EFDA-A066-40A4-8846-4F1C756AB83E}"/>
              </a:ext>
            </a:extLst>
          </p:cNvPr>
          <p:cNvSpPr txBox="1"/>
          <p:nvPr/>
        </p:nvSpPr>
        <p:spPr>
          <a:xfrm>
            <a:off x="594977" y="4463514"/>
            <a:ext cx="3088023" cy="987578"/>
          </a:xfrm>
          <a:prstGeom prst="rect">
            <a:avLst/>
          </a:prstGeom>
          <a:noFill/>
        </p:spPr>
        <p:txBody>
          <a:bodyPr wrap="square" rtlCol="0">
            <a:spAutoFit/>
          </a:bodyPr>
          <a:lstStyle>
            <a:defPPr>
              <a:defRPr lang="zh-CN"/>
            </a:defPPr>
            <a:lvl1pPr>
              <a:lnSpc>
                <a:spcPct val="125000"/>
              </a:lnSpc>
              <a:defRPr sz="1600" spc="120">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基础包括再度思考工具与完成回话工具，允许开发者开发更多工具，扩展智能体能力</a:t>
            </a:r>
          </a:p>
        </p:txBody>
      </p:sp>
      <p:sp>
        <p:nvSpPr>
          <p:cNvPr id="41" name="文本框 40">
            <a:extLst>
              <a:ext uri="{FF2B5EF4-FFF2-40B4-BE49-F238E27FC236}">
                <a16:creationId xmlns:a16="http://schemas.microsoft.com/office/drawing/2014/main" id="{36BA8C70-AF81-4A3E-ACE6-CB5055A25C05}"/>
              </a:ext>
            </a:extLst>
          </p:cNvPr>
          <p:cNvSpPr txBox="1"/>
          <p:nvPr/>
        </p:nvSpPr>
        <p:spPr>
          <a:xfrm>
            <a:off x="8583946" y="4463514"/>
            <a:ext cx="3088023" cy="987578"/>
          </a:xfrm>
          <a:prstGeom prst="rect">
            <a:avLst/>
          </a:prstGeom>
          <a:noFill/>
        </p:spPr>
        <p:txBody>
          <a:bodyPr wrap="square" rtlCol="0">
            <a:spAutoFit/>
          </a:bodyPr>
          <a:lstStyle>
            <a:defPPr>
              <a:defRPr lang="zh-CN"/>
            </a:defPPr>
            <a:lvl1pPr>
              <a:lnSpc>
                <a:spcPct val="125000"/>
              </a:lnSpc>
              <a:defRPr sz="1600" spc="120">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开放自定义</a:t>
            </a:r>
            <a:r>
              <a:rPr lang="en-US" altLang="zh-CN" dirty="0"/>
              <a:t>API</a:t>
            </a:r>
            <a:r>
              <a:rPr lang="zh-CN" altLang="en-US" dirty="0"/>
              <a:t>接口，可接入</a:t>
            </a:r>
            <a:r>
              <a:rPr lang="en-US" altLang="zh-CN" dirty="0" err="1"/>
              <a:t>Deepseek</a:t>
            </a:r>
            <a:r>
              <a:rPr lang="zh-CN" altLang="en-US" dirty="0"/>
              <a:t>、通义千问等多款热门大语言模型</a:t>
            </a:r>
          </a:p>
        </p:txBody>
      </p:sp>
      <p:sp>
        <p:nvSpPr>
          <p:cNvPr id="44" name="文本框 43">
            <a:extLst>
              <a:ext uri="{FF2B5EF4-FFF2-40B4-BE49-F238E27FC236}">
                <a16:creationId xmlns:a16="http://schemas.microsoft.com/office/drawing/2014/main" id="{FEA91A05-548B-4F53-9E17-BF943DDB7BFE}"/>
              </a:ext>
            </a:extLst>
          </p:cNvPr>
          <p:cNvSpPr txBox="1"/>
          <p:nvPr/>
        </p:nvSpPr>
        <p:spPr>
          <a:xfrm>
            <a:off x="8574320" y="2076450"/>
            <a:ext cx="3088023" cy="987578"/>
          </a:xfrm>
          <a:prstGeom prst="rect">
            <a:avLst/>
          </a:prstGeom>
          <a:noFill/>
        </p:spPr>
        <p:txBody>
          <a:bodyPr wrap="square" rtlCol="0">
            <a:spAutoFit/>
          </a:bodyPr>
          <a:lstStyle>
            <a:defPPr>
              <a:defRPr lang="zh-CN"/>
            </a:defPPr>
            <a:lvl1pPr>
              <a:lnSpc>
                <a:spcPct val="125000"/>
              </a:lnSpc>
              <a:defRPr sz="1600" spc="120">
                <a:latin typeface="OPPOSans R" panose="00020600040101010101" pitchFamily="18" charset="-122"/>
                <a:ea typeface="OPPOSans R" panose="00020600040101010101" pitchFamily="18" charset="-122"/>
                <a:cs typeface="OPPOSans R" panose="00020600040101010101" pitchFamily="18" charset="-122"/>
              </a:defRPr>
            </a:lvl1pPr>
          </a:lstStyle>
          <a:p>
            <a:r>
              <a:rPr lang="zh-CN" altLang="en-US" dirty="0"/>
              <a:t>通过系统调用提示词生成器，引导智能体输出规范化并赋予其调用工具能力。</a:t>
            </a:r>
          </a:p>
        </p:txBody>
      </p:sp>
      <p:pic>
        <p:nvPicPr>
          <p:cNvPr id="45" name="图形 44">
            <a:extLst>
              <a:ext uri="{FF2B5EF4-FFF2-40B4-BE49-F238E27FC236}">
                <a16:creationId xmlns:a16="http://schemas.microsoft.com/office/drawing/2014/main" id="{29A067D5-3A91-480C-B94A-7DE7C42FA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9922" y="2616651"/>
            <a:ext cx="1160682" cy="1160682"/>
          </a:xfrm>
          <a:prstGeom prst="rect">
            <a:avLst/>
          </a:prstGeom>
        </p:spPr>
      </p:pic>
      <p:sp>
        <p:nvSpPr>
          <p:cNvPr id="46" name="文本框 45">
            <a:extLst>
              <a:ext uri="{FF2B5EF4-FFF2-40B4-BE49-F238E27FC236}">
                <a16:creationId xmlns:a16="http://schemas.microsoft.com/office/drawing/2014/main" id="{62CACDAB-A40B-4475-B44D-D9BF1D54113C}"/>
              </a:ext>
            </a:extLst>
          </p:cNvPr>
          <p:cNvSpPr txBox="1"/>
          <p:nvPr/>
        </p:nvSpPr>
        <p:spPr>
          <a:xfrm>
            <a:off x="3016606" y="189450"/>
            <a:ext cx="2636460" cy="580159"/>
          </a:xfrm>
          <a:prstGeom prst="rect">
            <a:avLst/>
          </a:prstGeom>
          <a:noFill/>
          <a:ln w="12700">
            <a:noFill/>
          </a:ln>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800" b="0" i="0" dirty="0">
                <a:effectLst/>
                <a:latin typeface="华文新魏" panose="02010800040101010101" pitchFamily="2" charset="-122"/>
                <a:ea typeface="华文新魏" panose="02010800040101010101" pitchFamily="2" charset="-122"/>
              </a:rPr>
              <a:t>核心功能</a:t>
            </a:r>
            <a:r>
              <a:rPr lang="zh-CN" altLang="en-US" sz="2800" dirty="0">
                <a:latin typeface="华文新魏" panose="02010800040101010101" pitchFamily="2" charset="-122"/>
                <a:ea typeface="华文新魏" panose="02010800040101010101" pitchFamily="2" charset="-122"/>
              </a:rPr>
              <a:t>介绍</a:t>
            </a:r>
            <a:endParaRPr kumimoji="0" lang="zh-CN" altLang="en-US" sz="2800" b="0" i="0" u="none" strike="noStrike" kern="1200" cap="none" spc="120" normalizeH="0" baseline="0" noProof="0" dirty="0">
              <a:ln>
                <a:noFill/>
              </a:ln>
              <a:effectLst/>
              <a:uLnTx/>
              <a:uFillTx/>
              <a:latin typeface="华文新魏" panose="02010800040101010101" pitchFamily="2" charset="-122"/>
              <a:ea typeface="华文新魏" panose="02010800040101010101" pitchFamily="2" charset="-122"/>
              <a:cs typeface="OPPOSans R" panose="00020600040101010101" pitchFamily="18" charset="-122"/>
            </a:endParaRPr>
          </a:p>
        </p:txBody>
      </p:sp>
    </p:spTree>
    <p:extLst>
      <p:ext uri="{BB962C8B-B14F-4D97-AF65-F5344CB8AC3E}">
        <p14:creationId xmlns:p14="http://schemas.microsoft.com/office/powerpoint/2010/main" val="35239671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椭圆 65">
            <a:extLst>
              <a:ext uri="{FF2B5EF4-FFF2-40B4-BE49-F238E27FC236}">
                <a16:creationId xmlns:a16="http://schemas.microsoft.com/office/drawing/2014/main" id="{B5A4B239-F9C6-4D6F-A275-E17C7B688704}"/>
              </a:ext>
            </a:extLst>
          </p:cNvPr>
          <p:cNvSpPr/>
          <p:nvPr/>
        </p:nvSpPr>
        <p:spPr>
          <a:xfrm>
            <a:off x="4197827" y="4109611"/>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8" name="椭圆 67">
            <a:extLst>
              <a:ext uri="{FF2B5EF4-FFF2-40B4-BE49-F238E27FC236}">
                <a16:creationId xmlns:a16="http://schemas.microsoft.com/office/drawing/2014/main" id="{04932BD2-7747-4A76-92AF-9CC7CC6F3851}"/>
              </a:ext>
            </a:extLst>
          </p:cNvPr>
          <p:cNvSpPr/>
          <p:nvPr/>
        </p:nvSpPr>
        <p:spPr>
          <a:xfrm>
            <a:off x="4207457" y="5343677"/>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0" name="椭圆 69">
            <a:extLst>
              <a:ext uri="{FF2B5EF4-FFF2-40B4-BE49-F238E27FC236}">
                <a16:creationId xmlns:a16="http://schemas.microsoft.com/office/drawing/2014/main" id="{1FDB34A0-615A-4207-91A9-35BC597F6B6E}"/>
              </a:ext>
            </a:extLst>
          </p:cNvPr>
          <p:cNvSpPr/>
          <p:nvPr/>
        </p:nvSpPr>
        <p:spPr>
          <a:xfrm>
            <a:off x="9114314" y="4078167"/>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文本框 5">
            <a:extLst>
              <a:ext uri="{FF2B5EF4-FFF2-40B4-BE49-F238E27FC236}">
                <a16:creationId xmlns:a16="http://schemas.microsoft.com/office/drawing/2014/main" id="{69A288D1-9127-4677-B22F-BEFD71D4CA82}"/>
              </a:ext>
            </a:extLst>
          </p:cNvPr>
          <p:cNvSpPr txBox="1"/>
          <p:nvPr/>
        </p:nvSpPr>
        <p:spPr>
          <a:xfrm>
            <a:off x="941388" y="3860800"/>
            <a:ext cx="110331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solidFill>
                    <a:schemeClr val="accent1"/>
                  </a:solidFill>
                </a:ln>
                <a:noFill/>
                <a:effectLst/>
                <a:uLnTx/>
                <a:uFillTx/>
                <a:latin typeface="OPPOSans H" panose="00020600040101010101" pitchFamily="18" charset="-122"/>
                <a:ea typeface="OPPOSans H" panose="00020600040101010101" pitchFamily="18" charset="-122"/>
                <a:cs typeface="OPPOSans H" panose="00020600040101010101" pitchFamily="18" charset="-122"/>
              </a:rPr>
              <a:t>01</a:t>
            </a:r>
            <a:endParaRPr kumimoji="0" lang="zh-CN" altLang="en-US" sz="4800" b="0" i="0" u="none" strike="noStrike" kern="1200" cap="none" spc="0" normalizeH="0" baseline="0" noProof="0" dirty="0">
              <a:ln>
                <a:solidFill>
                  <a:schemeClr val="accent1"/>
                </a:solidFill>
              </a:ln>
              <a:noFill/>
              <a:effectLst/>
              <a:uLnTx/>
              <a:uFillTx/>
              <a:latin typeface="OPPOSans H" panose="00020600040101010101" pitchFamily="18" charset="-122"/>
              <a:ea typeface="OPPOSans H" panose="00020600040101010101" pitchFamily="18" charset="-122"/>
              <a:cs typeface="OPPOSans H" panose="00020600040101010101" pitchFamily="18" charset="-122"/>
            </a:endParaRPr>
          </a:p>
        </p:txBody>
      </p:sp>
      <p:sp>
        <p:nvSpPr>
          <p:cNvPr id="42" name="文本框 41">
            <a:extLst>
              <a:ext uri="{FF2B5EF4-FFF2-40B4-BE49-F238E27FC236}">
                <a16:creationId xmlns:a16="http://schemas.microsoft.com/office/drawing/2014/main" id="{40C8F386-11D5-4867-9AE9-0799206D8F12}"/>
              </a:ext>
            </a:extLst>
          </p:cNvPr>
          <p:cNvSpPr txBox="1"/>
          <p:nvPr/>
        </p:nvSpPr>
        <p:spPr>
          <a:xfrm>
            <a:off x="1919288" y="3952467"/>
            <a:ext cx="202118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120" normalizeH="0" baseline="0" noProof="0" dirty="0">
                <a:ln>
                  <a:noFill/>
                </a:ln>
                <a:solidFill>
                  <a:schemeClr val="accent1"/>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rPr>
              <a:t>项目背景</a:t>
            </a:r>
          </a:p>
        </p:txBody>
      </p:sp>
      <p:sp>
        <p:nvSpPr>
          <p:cNvPr id="49" name="文本框 48">
            <a:extLst>
              <a:ext uri="{FF2B5EF4-FFF2-40B4-BE49-F238E27FC236}">
                <a16:creationId xmlns:a16="http://schemas.microsoft.com/office/drawing/2014/main" id="{9CEDFC33-7731-459A-8B3B-91A960E356C2}"/>
              </a:ext>
            </a:extLst>
          </p:cNvPr>
          <p:cNvSpPr txBox="1"/>
          <p:nvPr/>
        </p:nvSpPr>
        <p:spPr>
          <a:xfrm>
            <a:off x="947966" y="5105400"/>
            <a:ext cx="112871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solidFill>
                    <a:schemeClr val="accent1"/>
                  </a:solidFill>
                </a:ln>
                <a:noFill/>
                <a:effectLst/>
                <a:uLnTx/>
                <a:uFillTx/>
                <a:latin typeface="OPPOSans H" panose="00020600040101010101" pitchFamily="18" charset="-122"/>
                <a:ea typeface="OPPOSans H" panose="00020600040101010101" pitchFamily="18" charset="-122"/>
                <a:cs typeface="OPPOSans H" panose="00020600040101010101" pitchFamily="18" charset="-122"/>
              </a:rPr>
              <a:t>03</a:t>
            </a:r>
            <a:endParaRPr kumimoji="0" lang="zh-CN" altLang="en-US" sz="4800" b="0" i="0" u="none" strike="noStrike" kern="1200" cap="none" spc="0" normalizeH="0" baseline="0" noProof="0" dirty="0">
              <a:ln>
                <a:solidFill>
                  <a:schemeClr val="accent1"/>
                </a:solidFill>
              </a:ln>
              <a:noFill/>
              <a:effectLst/>
              <a:uLnTx/>
              <a:uFillTx/>
              <a:latin typeface="OPPOSans H" panose="00020600040101010101" pitchFamily="18" charset="-122"/>
              <a:ea typeface="OPPOSans H" panose="00020600040101010101" pitchFamily="18" charset="-122"/>
              <a:cs typeface="OPPOSans H" panose="00020600040101010101" pitchFamily="18" charset="-122"/>
            </a:endParaRPr>
          </a:p>
        </p:txBody>
      </p:sp>
      <p:sp>
        <p:nvSpPr>
          <p:cNvPr id="50" name="文本框 49">
            <a:extLst>
              <a:ext uri="{FF2B5EF4-FFF2-40B4-BE49-F238E27FC236}">
                <a16:creationId xmlns:a16="http://schemas.microsoft.com/office/drawing/2014/main" id="{F9231669-118A-4D42-9642-D263EC6C5F31}"/>
              </a:ext>
            </a:extLst>
          </p:cNvPr>
          <p:cNvSpPr txBox="1"/>
          <p:nvPr/>
        </p:nvSpPr>
        <p:spPr>
          <a:xfrm>
            <a:off x="1919288" y="5217977"/>
            <a:ext cx="2716212" cy="58477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800" b="0" i="0" u="none" strike="noStrike" cap="none" spc="120" normalizeH="0" baseline="0">
                <a:ln>
                  <a:noFill/>
                </a:ln>
                <a:solidFill>
                  <a:srgbClr val="136F5B"/>
                </a:solidFill>
                <a:effectLst/>
                <a:uLnTx/>
                <a:uFillTx/>
                <a:latin typeface="锐字云字库锐宋粗GB" panose="02010604000000000000" pitchFamily="2" charset="-122"/>
                <a:ea typeface="锐字云字库锐宋粗GB" panose="02010604000000000000" pitchFamily="2" charset="-122"/>
                <a:cs typeface="OPPOSans B" panose="00020600040101010101" pitchFamily="18" charset="-122"/>
              </a:defRPr>
            </a:lvl1pPr>
          </a:lstStyle>
          <a:p>
            <a:r>
              <a:rPr lang="zh-CN" altLang="en-US" sz="3200" dirty="0">
                <a:solidFill>
                  <a:schemeClr val="accent1"/>
                </a:solidFill>
                <a:latin typeface="思源宋体 CN Heavy" panose="02020900000000000000" pitchFamily="18" charset="-122"/>
                <a:ea typeface="思源宋体 CN Heavy" panose="02020900000000000000" pitchFamily="18" charset="-122"/>
              </a:rPr>
              <a:t>推广前景</a:t>
            </a:r>
          </a:p>
        </p:txBody>
      </p:sp>
      <p:sp>
        <p:nvSpPr>
          <p:cNvPr id="57" name="文本框 56">
            <a:extLst>
              <a:ext uri="{FF2B5EF4-FFF2-40B4-BE49-F238E27FC236}">
                <a16:creationId xmlns:a16="http://schemas.microsoft.com/office/drawing/2014/main" id="{64EECE41-D792-4145-AA03-4659BBB83BAD}"/>
              </a:ext>
            </a:extLst>
          </p:cNvPr>
          <p:cNvSpPr txBox="1"/>
          <p:nvPr/>
        </p:nvSpPr>
        <p:spPr>
          <a:xfrm>
            <a:off x="5691188" y="3860800"/>
            <a:ext cx="110331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solidFill>
                    <a:schemeClr val="accent1"/>
                  </a:solidFill>
                </a:ln>
                <a:noFill/>
                <a:effectLst/>
                <a:uLnTx/>
                <a:uFillTx/>
                <a:latin typeface="OPPOSans H" panose="00020600040101010101" pitchFamily="18" charset="-122"/>
                <a:ea typeface="OPPOSans H" panose="00020600040101010101" pitchFamily="18" charset="-122"/>
                <a:cs typeface="OPPOSans H" panose="00020600040101010101" pitchFamily="18" charset="-122"/>
              </a:rPr>
              <a:t>02</a:t>
            </a:r>
            <a:endParaRPr kumimoji="0" lang="zh-CN" altLang="en-US" sz="4800" b="0" i="0" u="none" strike="noStrike" kern="1200" cap="none" spc="0" normalizeH="0" baseline="0" noProof="0" dirty="0">
              <a:ln>
                <a:solidFill>
                  <a:schemeClr val="accent1"/>
                </a:solidFill>
              </a:ln>
              <a:noFill/>
              <a:effectLst/>
              <a:uLnTx/>
              <a:uFillTx/>
              <a:latin typeface="OPPOSans H" panose="00020600040101010101" pitchFamily="18" charset="-122"/>
              <a:ea typeface="OPPOSans H" panose="00020600040101010101" pitchFamily="18" charset="-122"/>
              <a:cs typeface="OPPOSans H" panose="00020600040101010101" pitchFamily="18" charset="-122"/>
            </a:endParaRPr>
          </a:p>
        </p:txBody>
      </p:sp>
      <p:sp>
        <p:nvSpPr>
          <p:cNvPr id="58" name="文本框 57">
            <a:extLst>
              <a:ext uri="{FF2B5EF4-FFF2-40B4-BE49-F238E27FC236}">
                <a16:creationId xmlns:a16="http://schemas.microsoft.com/office/drawing/2014/main" id="{17001125-0B88-4AB6-BA62-77D616EB784D}"/>
              </a:ext>
            </a:extLst>
          </p:cNvPr>
          <p:cNvSpPr txBox="1"/>
          <p:nvPr/>
        </p:nvSpPr>
        <p:spPr>
          <a:xfrm>
            <a:off x="6731476" y="3952467"/>
            <a:ext cx="2716212" cy="584775"/>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2800" b="0" i="0" u="none" strike="noStrike" cap="none" spc="120" normalizeH="0" baseline="0">
                <a:ln>
                  <a:noFill/>
                </a:ln>
                <a:solidFill>
                  <a:srgbClr val="136F5B"/>
                </a:solidFill>
                <a:effectLst/>
                <a:uLnTx/>
                <a:uFillTx/>
                <a:latin typeface="锐字云字库锐宋粗GB" panose="02010604000000000000" pitchFamily="2" charset="-122"/>
                <a:ea typeface="锐字云字库锐宋粗GB" panose="02010604000000000000" pitchFamily="2" charset="-122"/>
                <a:cs typeface="OPPOSans B" panose="00020600040101010101" pitchFamily="18" charset="-122"/>
              </a:defRPr>
            </a:lvl1pPr>
          </a:lstStyle>
          <a:p>
            <a:r>
              <a:rPr lang="zh-CN" altLang="en-US" sz="3200" dirty="0">
                <a:solidFill>
                  <a:schemeClr val="accent1"/>
                </a:solidFill>
                <a:latin typeface="思源宋体 CN Heavy" panose="02020900000000000000" pitchFamily="18" charset="-122"/>
                <a:ea typeface="思源宋体 CN Heavy" panose="02020900000000000000" pitchFamily="18" charset="-122"/>
              </a:rPr>
              <a:t>作品介绍</a:t>
            </a:r>
          </a:p>
        </p:txBody>
      </p:sp>
    </p:spTree>
    <p:extLst>
      <p:ext uri="{BB962C8B-B14F-4D97-AF65-F5344CB8AC3E}">
        <p14:creationId xmlns:p14="http://schemas.microsoft.com/office/powerpoint/2010/main" val="17679093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矩形 131">
            <a:extLst>
              <a:ext uri="{FF2B5EF4-FFF2-40B4-BE49-F238E27FC236}">
                <a16:creationId xmlns:a16="http://schemas.microsoft.com/office/drawing/2014/main" id="{490C0919-70F8-4370-9A39-9D3F733B0D39}"/>
              </a:ext>
            </a:extLst>
          </p:cNvPr>
          <p:cNvSpPr/>
          <p:nvPr/>
        </p:nvSpPr>
        <p:spPr>
          <a:xfrm>
            <a:off x="0" y="4220"/>
            <a:ext cx="12192000" cy="6858000"/>
          </a:xfrm>
          <a:prstGeom prst="rect">
            <a:avLst/>
          </a:prstGeom>
          <a:gradFill>
            <a:gsLst>
              <a:gs pos="100000">
                <a:schemeClr val="accent1">
                  <a:alpha val="35000"/>
                </a:schemeClr>
              </a:gs>
              <a:gs pos="0">
                <a:schemeClr val="accent2">
                  <a:alpha val="90000"/>
                </a:schemeClr>
              </a:gs>
            </a:gsLst>
            <a:path path="circle">
              <a:fillToRect r="100000" b="100000"/>
            </a:path>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b="0" i="0" dirty="0">
              <a:solidFill>
                <a:srgbClr val="404040"/>
              </a:solidFill>
              <a:effectLst/>
              <a:latin typeface="DeepSeek-CJK-patch"/>
            </a:endParaRPr>
          </a:p>
        </p:txBody>
      </p:sp>
      <p:grpSp>
        <p:nvGrpSpPr>
          <p:cNvPr id="79" name="组合 78">
            <a:extLst>
              <a:ext uri="{FF2B5EF4-FFF2-40B4-BE49-F238E27FC236}">
                <a16:creationId xmlns:a16="http://schemas.microsoft.com/office/drawing/2014/main" id="{564B9C0A-4A9C-4ECA-B2E8-4612942B1C16}"/>
              </a:ext>
            </a:extLst>
          </p:cNvPr>
          <p:cNvGrpSpPr/>
          <p:nvPr/>
        </p:nvGrpSpPr>
        <p:grpSpPr>
          <a:xfrm>
            <a:off x="-876300" y="3348990"/>
            <a:ext cx="14285595" cy="3969148"/>
            <a:chOff x="-1143000" y="3920490"/>
            <a:chExt cx="14285595" cy="3969148"/>
          </a:xfrm>
        </p:grpSpPr>
        <p:sp>
          <p:nvSpPr>
            <p:cNvPr id="80" name="任意多边形: 形状 79">
              <a:extLst>
                <a:ext uri="{FF2B5EF4-FFF2-40B4-BE49-F238E27FC236}">
                  <a16:creationId xmlns:a16="http://schemas.microsoft.com/office/drawing/2014/main" id="{E44F3F35-1929-4AD6-9BD1-4A43516F3417}"/>
                </a:ext>
              </a:extLst>
            </p:cNvPr>
            <p:cNvSpPr/>
            <p:nvPr/>
          </p:nvSpPr>
          <p:spPr>
            <a:xfrm>
              <a:off x="-1143000" y="3920490"/>
              <a:ext cx="14093190"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a:gradFill>
                <a:gsLst>
                  <a:gs pos="0">
                    <a:schemeClr val="accent2">
                      <a:alpha val="82000"/>
                    </a:schemeClr>
                  </a:gs>
                  <a:gs pos="100000">
                    <a:schemeClr val="accent1">
                      <a:alpha val="1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1" name="任意多边形: 形状 80">
              <a:extLst>
                <a:ext uri="{FF2B5EF4-FFF2-40B4-BE49-F238E27FC236}">
                  <a16:creationId xmlns:a16="http://schemas.microsoft.com/office/drawing/2014/main" id="{3682F8B7-0169-4085-8AA3-A6DBF5EA9131}"/>
                </a:ext>
              </a:extLst>
            </p:cNvPr>
            <p:cNvSpPr/>
            <p:nvPr/>
          </p:nvSpPr>
          <p:spPr>
            <a:xfrm>
              <a:off x="-1128200" y="4008413"/>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82" name="任意多边形: 形状 81">
              <a:extLst>
                <a:ext uri="{FF2B5EF4-FFF2-40B4-BE49-F238E27FC236}">
                  <a16:creationId xmlns:a16="http://schemas.microsoft.com/office/drawing/2014/main" id="{30D3FDC4-C7A3-4B6F-85B6-DA55E5646418}"/>
                </a:ext>
              </a:extLst>
            </p:cNvPr>
            <p:cNvSpPr/>
            <p:nvPr/>
          </p:nvSpPr>
          <p:spPr>
            <a:xfrm>
              <a:off x="-1113399" y="4096336"/>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83" name="任意多边形: 形状 82">
              <a:extLst>
                <a:ext uri="{FF2B5EF4-FFF2-40B4-BE49-F238E27FC236}">
                  <a16:creationId xmlns:a16="http://schemas.microsoft.com/office/drawing/2014/main" id="{853F4C15-DF9D-450B-A271-5799F59EC76E}"/>
                </a:ext>
              </a:extLst>
            </p:cNvPr>
            <p:cNvSpPr/>
            <p:nvPr/>
          </p:nvSpPr>
          <p:spPr>
            <a:xfrm>
              <a:off x="-1098599" y="4184259"/>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84" name="任意多边形: 形状 83">
              <a:extLst>
                <a:ext uri="{FF2B5EF4-FFF2-40B4-BE49-F238E27FC236}">
                  <a16:creationId xmlns:a16="http://schemas.microsoft.com/office/drawing/2014/main" id="{7B326280-17E0-4EFB-95C4-05DD28C9FA03}"/>
                </a:ext>
              </a:extLst>
            </p:cNvPr>
            <p:cNvSpPr/>
            <p:nvPr/>
          </p:nvSpPr>
          <p:spPr>
            <a:xfrm>
              <a:off x="-1083798" y="4272183"/>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85" name="任意多边形: 形状 84">
              <a:extLst>
                <a:ext uri="{FF2B5EF4-FFF2-40B4-BE49-F238E27FC236}">
                  <a16:creationId xmlns:a16="http://schemas.microsoft.com/office/drawing/2014/main" id="{0D38A481-22A1-4646-A1E9-1AA58019A13C}"/>
                </a:ext>
              </a:extLst>
            </p:cNvPr>
            <p:cNvSpPr/>
            <p:nvPr/>
          </p:nvSpPr>
          <p:spPr>
            <a:xfrm>
              <a:off x="-1068998" y="4360106"/>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86" name="任意多边形: 形状 85">
              <a:extLst>
                <a:ext uri="{FF2B5EF4-FFF2-40B4-BE49-F238E27FC236}">
                  <a16:creationId xmlns:a16="http://schemas.microsoft.com/office/drawing/2014/main" id="{8257CA80-8010-450F-A0BD-02B0891A05D7}"/>
                </a:ext>
              </a:extLst>
            </p:cNvPr>
            <p:cNvSpPr/>
            <p:nvPr/>
          </p:nvSpPr>
          <p:spPr>
            <a:xfrm>
              <a:off x="-1054198" y="4448028"/>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87" name="任意多边形: 形状 86">
              <a:extLst>
                <a:ext uri="{FF2B5EF4-FFF2-40B4-BE49-F238E27FC236}">
                  <a16:creationId xmlns:a16="http://schemas.microsoft.com/office/drawing/2014/main" id="{B500D957-7102-4348-A69F-BD33D2252FAC}"/>
                </a:ext>
              </a:extLst>
            </p:cNvPr>
            <p:cNvSpPr/>
            <p:nvPr/>
          </p:nvSpPr>
          <p:spPr>
            <a:xfrm>
              <a:off x="-1039397" y="4535952"/>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88" name="任意多边形: 形状 87">
              <a:extLst>
                <a:ext uri="{FF2B5EF4-FFF2-40B4-BE49-F238E27FC236}">
                  <a16:creationId xmlns:a16="http://schemas.microsoft.com/office/drawing/2014/main" id="{67AB6CEA-A5A2-4F52-88E6-0BE814B73B58}"/>
                </a:ext>
              </a:extLst>
            </p:cNvPr>
            <p:cNvSpPr/>
            <p:nvPr/>
          </p:nvSpPr>
          <p:spPr>
            <a:xfrm>
              <a:off x="-1024597" y="4623875"/>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89" name="任意多边形: 形状 88">
              <a:extLst>
                <a:ext uri="{FF2B5EF4-FFF2-40B4-BE49-F238E27FC236}">
                  <a16:creationId xmlns:a16="http://schemas.microsoft.com/office/drawing/2014/main" id="{94733FDF-92AC-42DF-B30E-1AF05C2A0016}"/>
                </a:ext>
              </a:extLst>
            </p:cNvPr>
            <p:cNvSpPr/>
            <p:nvPr/>
          </p:nvSpPr>
          <p:spPr>
            <a:xfrm>
              <a:off x="-1009797" y="4711798"/>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90" name="任意多边形: 形状 89">
              <a:extLst>
                <a:ext uri="{FF2B5EF4-FFF2-40B4-BE49-F238E27FC236}">
                  <a16:creationId xmlns:a16="http://schemas.microsoft.com/office/drawing/2014/main" id="{E4F4C7AC-1577-4980-B0A0-5405F97BB870}"/>
                </a:ext>
              </a:extLst>
            </p:cNvPr>
            <p:cNvSpPr/>
            <p:nvPr/>
          </p:nvSpPr>
          <p:spPr>
            <a:xfrm>
              <a:off x="-994996" y="4799721"/>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91" name="任意多边形: 形状 90">
              <a:extLst>
                <a:ext uri="{FF2B5EF4-FFF2-40B4-BE49-F238E27FC236}">
                  <a16:creationId xmlns:a16="http://schemas.microsoft.com/office/drawing/2014/main" id="{0076D46B-04C8-4BA1-8BCA-C8A55C6B784B}"/>
                </a:ext>
              </a:extLst>
            </p:cNvPr>
            <p:cNvSpPr/>
            <p:nvPr/>
          </p:nvSpPr>
          <p:spPr>
            <a:xfrm>
              <a:off x="-980196" y="4887644"/>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92" name="任意多边形: 形状 91">
              <a:extLst>
                <a:ext uri="{FF2B5EF4-FFF2-40B4-BE49-F238E27FC236}">
                  <a16:creationId xmlns:a16="http://schemas.microsoft.com/office/drawing/2014/main" id="{EE1F8B6A-FF67-49A9-A9B2-93410EB9B902}"/>
                </a:ext>
              </a:extLst>
            </p:cNvPr>
            <p:cNvSpPr/>
            <p:nvPr/>
          </p:nvSpPr>
          <p:spPr>
            <a:xfrm>
              <a:off x="-965395" y="4975567"/>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93" name="任意多边形: 形状 92">
              <a:extLst>
                <a:ext uri="{FF2B5EF4-FFF2-40B4-BE49-F238E27FC236}">
                  <a16:creationId xmlns:a16="http://schemas.microsoft.com/office/drawing/2014/main" id="{470156FF-B67D-408B-891C-86B31BBFAF7C}"/>
                </a:ext>
              </a:extLst>
            </p:cNvPr>
            <p:cNvSpPr/>
            <p:nvPr/>
          </p:nvSpPr>
          <p:spPr>
            <a:xfrm>
              <a:off x="-950595" y="5063490"/>
              <a:ext cx="14093190"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a:gradFill>
                <a:gsLst>
                  <a:gs pos="0">
                    <a:schemeClr val="accent2">
                      <a:alpha val="82000"/>
                    </a:schemeClr>
                  </a:gs>
                  <a:gs pos="100000">
                    <a:schemeClr val="accent1">
                      <a:alpha val="1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94" name="组合 93">
            <a:extLst>
              <a:ext uri="{FF2B5EF4-FFF2-40B4-BE49-F238E27FC236}">
                <a16:creationId xmlns:a16="http://schemas.microsoft.com/office/drawing/2014/main" id="{43920771-973F-4C44-AC9E-7FCB0F5BD2A8}"/>
              </a:ext>
            </a:extLst>
          </p:cNvPr>
          <p:cNvGrpSpPr/>
          <p:nvPr/>
        </p:nvGrpSpPr>
        <p:grpSpPr>
          <a:xfrm rot="12818428">
            <a:off x="7544611" y="-272507"/>
            <a:ext cx="14285595" cy="3969148"/>
            <a:chOff x="-1143000" y="3920490"/>
            <a:chExt cx="14285595" cy="3969148"/>
          </a:xfrm>
        </p:grpSpPr>
        <p:sp>
          <p:nvSpPr>
            <p:cNvPr id="95" name="任意多边形: 形状 94">
              <a:extLst>
                <a:ext uri="{FF2B5EF4-FFF2-40B4-BE49-F238E27FC236}">
                  <a16:creationId xmlns:a16="http://schemas.microsoft.com/office/drawing/2014/main" id="{2424A630-3776-481D-973D-FB7C21B18B8A}"/>
                </a:ext>
              </a:extLst>
            </p:cNvPr>
            <p:cNvSpPr/>
            <p:nvPr/>
          </p:nvSpPr>
          <p:spPr>
            <a:xfrm>
              <a:off x="-1143000" y="3920490"/>
              <a:ext cx="14093190"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a:gradFill>
                <a:gsLst>
                  <a:gs pos="0">
                    <a:schemeClr val="accent2">
                      <a:alpha val="82000"/>
                    </a:schemeClr>
                  </a:gs>
                  <a:gs pos="100000">
                    <a:schemeClr val="accent1">
                      <a:alpha val="1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6" name="任意多边形: 形状 95">
              <a:extLst>
                <a:ext uri="{FF2B5EF4-FFF2-40B4-BE49-F238E27FC236}">
                  <a16:creationId xmlns:a16="http://schemas.microsoft.com/office/drawing/2014/main" id="{CC944AF1-7555-475D-9B43-5058243F3874}"/>
                </a:ext>
              </a:extLst>
            </p:cNvPr>
            <p:cNvSpPr/>
            <p:nvPr/>
          </p:nvSpPr>
          <p:spPr>
            <a:xfrm>
              <a:off x="-1128200" y="4008413"/>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97" name="任意多边形: 形状 96">
              <a:extLst>
                <a:ext uri="{FF2B5EF4-FFF2-40B4-BE49-F238E27FC236}">
                  <a16:creationId xmlns:a16="http://schemas.microsoft.com/office/drawing/2014/main" id="{AEDC35EC-F398-415B-BBAF-83D63DBAF9DD}"/>
                </a:ext>
              </a:extLst>
            </p:cNvPr>
            <p:cNvSpPr/>
            <p:nvPr/>
          </p:nvSpPr>
          <p:spPr>
            <a:xfrm>
              <a:off x="-1113399" y="4096336"/>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98" name="任意多边形: 形状 97">
              <a:extLst>
                <a:ext uri="{FF2B5EF4-FFF2-40B4-BE49-F238E27FC236}">
                  <a16:creationId xmlns:a16="http://schemas.microsoft.com/office/drawing/2014/main" id="{10A263E5-1B2C-4C69-9ABB-57F2CB4C9927}"/>
                </a:ext>
              </a:extLst>
            </p:cNvPr>
            <p:cNvSpPr/>
            <p:nvPr/>
          </p:nvSpPr>
          <p:spPr>
            <a:xfrm>
              <a:off x="-1098599" y="4184259"/>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99" name="任意多边形: 形状 98">
              <a:extLst>
                <a:ext uri="{FF2B5EF4-FFF2-40B4-BE49-F238E27FC236}">
                  <a16:creationId xmlns:a16="http://schemas.microsoft.com/office/drawing/2014/main" id="{83912625-8BF2-4F7E-B672-08E4E7BF8594}"/>
                </a:ext>
              </a:extLst>
            </p:cNvPr>
            <p:cNvSpPr/>
            <p:nvPr/>
          </p:nvSpPr>
          <p:spPr>
            <a:xfrm>
              <a:off x="-1083798" y="4272183"/>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100" name="任意多边形: 形状 99">
              <a:extLst>
                <a:ext uri="{FF2B5EF4-FFF2-40B4-BE49-F238E27FC236}">
                  <a16:creationId xmlns:a16="http://schemas.microsoft.com/office/drawing/2014/main" id="{643D0302-71BF-45A1-ACE0-609DA75D9C15}"/>
                </a:ext>
              </a:extLst>
            </p:cNvPr>
            <p:cNvSpPr/>
            <p:nvPr/>
          </p:nvSpPr>
          <p:spPr>
            <a:xfrm>
              <a:off x="-1068998" y="4360106"/>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101" name="任意多边形: 形状 100">
              <a:extLst>
                <a:ext uri="{FF2B5EF4-FFF2-40B4-BE49-F238E27FC236}">
                  <a16:creationId xmlns:a16="http://schemas.microsoft.com/office/drawing/2014/main" id="{2D73BBA2-6FF5-42CE-86B4-E9D146F50D80}"/>
                </a:ext>
              </a:extLst>
            </p:cNvPr>
            <p:cNvSpPr/>
            <p:nvPr/>
          </p:nvSpPr>
          <p:spPr>
            <a:xfrm>
              <a:off x="-1054198" y="4448028"/>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102" name="任意多边形: 形状 101">
              <a:extLst>
                <a:ext uri="{FF2B5EF4-FFF2-40B4-BE49-F238E27FC236}">
                  <a16:creationId xmlns:a16="http://schemas.microsoft.com/office/drawing/2014/main" id="{CE90A607-3D3F-4167-8470-76EB7E6CE1C1}"/>
                </a:ext>
              </a:extLst>
            </p:cNvPr>
            <p:cNvSpPr/>
            <p:nvPr/>
          </p:nvSpPr>
          <p:spPr>
            <a:xfrm>
              <a:off x="-1039397" y="4535952"/>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121" name="任意多边形: 形状 120">
              <a:extLst>
                <a:ext uri="{FF2B5EF4-FFF2-40B4-BE49-F238E27FC236}">
                  <a16:creationId xmlns:a16="http://schemas.microsoft.com/office/drawing/2014/main" id="{627B215F-00A1-4B77-AE23-62AFE9609202}"/>
                </a:ext>
              </a:extLst>
            </p:cNvPr>
            <p:cNvSpPr/>
            <p:nvPr/>
          </p:nvSpPr>
          <p:spPr>
            <a:xfrm>
              <a:off x="-1024597" y="4623875"/>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122" name="任意多边形: 形状 121">
              <a:extLst>
                <a:ext uri="{FF2B5EF4-FFF2-40B4-BE49-F238E27FC236}">
                  <a16:creationId xmlns:a16="http://schemas.microsoft.com/office/drawing/2014/main" id="{93295CF4-7CDC-4F4C-87E0-155CE742C626}"/>
                </a:ext>
              </a:extLst>
            </p:cNvPr>
            <p:cNvSpPr/>
            <p:nvPr/>
          </p:nvSpPr>
          <p:spPr>
            <a:xfrm>
              <a:off x="-1009797" y="4711798"/>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123" name="任意多边形: 形状 122">
              <a:extLst>
                <a:ext uri="{FF2B5EF4-FFF2-40B4-BE49-F238E27FC236}">
                  <a16:creationId xmlns:a16="http://schemas.microsoft.com/office/drawing/2014/main" id="{8163460A-B797-4C9C-999E-5EB48EAC4562}"/>
                </a:ext>
              </a:extLst>
            </p:cNvPr>
            <p:cNvSpPr/>
            <p:nvPr/>
          </p:nvSpPr>
          <p:spPr>
            <a:xfrm>
              <a:off x="-994996" y="4799721"/>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124" name="任意多边形: 形状 123">
              <a:extLst>
                <a:ext uri="{FF2B5EF4-FFF2-40B4-BE49-F238E27FC236}">
                  <a16:creationId xmlns:a16="http://schemas.microsoft.com/office/drawing/2014/main" id="{74DF6B75-D1DD-4621-8BFC-9CCC7E42D008}"/>
                </a:ext>
              </a:extLst>
            </p:cNvPr>
            <p:cNvSpPr/>
            <p:nvPr/>
          </p:nvSpPr>
          <p:spPr>
            <a:xfrm>
              <a:off x="-980196" y="4887644"/>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125" name="任意多边形: 形状 124">
              <a:extLst>
                <a:ext uri="{FF2B5EF4-FFF2-40B4-BE49-F238E27FC236}">
                  <a16:creationId xmlns:a16="http://schemas.microsoft.com/office/drawing/2014/main" id="{AA159B02-045E-46E3-B3D4-55D9F0CFC1EB}"/>
                </a:ext>
              </a:extLst>
            </p:cNvPr>
            <p:cNvSpPr/>
            <p:nvPr/>
          </p:nvSpPr>
          <p:spPr>
            <a:xfrm>
              <a:off x="-965395" y="4975567"/>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126" name="任意多边形: 形状 125">
              <a:extLst>
                <a:ext uri="{FF2B5EF4-FFF2-40B4-BE49-F238E27FC236}">
                  <a16:creationId xmlns:a16="http://schemas.microsoft.com/office/drawing/2014/main" id="{214D6DB0-E863-4036-8A82-ADE2A3C79020}"/>
                </a:ext>
              </a:extLst>
            </p:cNvPr>
            <p:cNvSpPr/>
            <p:nvPr/>
          </p:nvSpPr>
          <p:spPr>
            <a:xfrm>
              <a:off x="-950595" y="5063490"/>
              <a:ext cx="14093190"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a:gradFill>
                <a:gsLst>
                  <a:gs pos="0">
                    <a:schemeClr val="accent2">
                      <a:alpha val="82000"/>
                    </a:schemeClr>
                  </a:gs>
                  <a:gs pos="100000">
                    <a:schemeClr val="accent1">
                      <a:alpha val="1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130" name="文本框 129">
            <a:extLst>
              <a:ext uri="{FF2B5EF4-FFF2-40B4-BE49-F238E27FC236}">
                <a16:creationId xmlns:a16="http://schemas.microsoft.com/office/drawing/2014/main" id="{88BC69C3-E272-4465-B3EE-FBC05DE14039}"/>
              </a:ext>
            </a:extLst>
          </p:cNvPr>
          <p:cNvSpPr txBox="1"/>
          <p:nvPr/>
        </p:nvSpPr>
        <p:spPr>
          <a:xfrm>
            <a:off x="393202" y="259341"/>
            <a:ext cx="27162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rPr>
              <a:t>作品介绍</a:t>
            </a:r>
            <a:endParaRPr kumimoji="0" lang="zh-CN" altLang="en-US" sz="2800" b="0" i="0" u="none" strike="noStrike" kern="1200" cap="none" spc="120" normalizeH="0" baseline="0" noProof="0" dirty="0">
              <a:ln>
                <a:noFill/>
              </a:ln>
              <a:solidFill>
                <a:schemeClr val="accent1"/>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endParaRPr>
          </a:p>
        </p:txBody>
      </p:sp>
      <p:sp>
        <p:nvSpPr>
          <p:cNvPr id="36" name="文本框 35">
            <a:extLst>
              <a:ext uri="{FF2B5EF4-FFF2-40B4-BE49-F238E27FC236}">
                <a16:creationId xmlns:a16="http://schemas.microsoft.com/office/drawing/2014/main" id="{D32D3055-0E7C-4A15-BAF3-DBEC021E5739}"/>
              </a:ext>
            </a:extLst>
          </p:cNvPr>
          <p:cNvSpPr txBox="1"/>
          <p:nvPr/>
        </p:nvSpPr>
        <p:spPr>
          <a:xfrm>
            <a:off x="7489403" y="489900"/>
            <a:ext cx="2951289" cy="646331"/>
          </a:xfrm>
          <a:prstGeom prst="rect">
            <a:avLst/>
          </a:prstGeom>
          <a:noFill/>
          <a:ln w="12700">
            <a:solidFill>
              <a:schemeClr val="bg1"/>
            </a:solidFill>
          </a:ln>
        </p:spPr>
        <p:txBody>
          <a:bodyPr wrap="square" rtlCol="0">
            <a:spAutoFit/>
          </a:bodyPr>
          <a:lstStyle/>
          <a:p>
            <a:pPr algn="l"/>
            <a:r>
              <a:rPr lang="zh-CN" altLang="en-US" dirty="0">
                <a:solidFill>
                  <a:srgbClr val="1F2328"/>
                </a:solidFill>
                <a:latin typeface="华文中宋" panose="02010600040101010101" pitchFamily="2" charset="-122"/>
                <a:ea typeface="华文中宋" panose="02010600040101010101" pitchFamily="2" charset="-122"/>
              </a:rPr>
              <a:t>向服务端发送响应消息并</a:t>
            </a:r>
            <a:r>
              <a:rPr lang="zh-CN" altLang="en-US" b="0" i="0" dirty="0">
                <a:solidFill>
                  <a:srgbClr val="1F2328"/>
                </a:solidFill>
                <a:effectLst/>
                <a:latin typeface="华文中宋" panose="02010600040101010101" pitchFamily="2" charset="-122"/>
                <a:ea typeface="华文中宋" panose="02010600040101010101" pitchFamily="2" charset="-122"/>
              </a:rPr>
              <a:t>弹出用户消息</a:t>
            </a:r>
            <a:r>
              <a:rPr kumimoji="0" lang="zh-CN" altLang="en-US" b="0" i="0" u="none" strike="noStrike" kern="1200" cap="none" spc="120" normalizeH="0" baseline="0" noProof="0" dirty="0">
                <a:ln>
                  <a:noFill/>
                </a:ln>
                <a:solidFill>
                  <a:schemeClr val="bg2">
                    <a:lumMod val="75000"/>
                  </a:schemeClr>
                </a:solidFill>
                <a:effectLst/>
                <a:uLnTx/>
                <a:uFillTx/>
                <a:latin typeface="华文中宋" panose="02010600040101010101" pitchFamily="2" charset="-122"/>
                <a:ea typeface="华文中宋" panose="02010600040101010101" pitchFamily="2" charset="-122"/>
                <a:cs typeface="OPPOSans R" panose="00020600040101010101" pitchFamily="18" charset="-122"/>
              </a:rPr>
              <a:t>。</a:t>
            </a:r>
          </a:p>
        </p:txBody>
      </p:sp>
      <p:sp>
        <p:nvSpPr>
          <p:cNvPr id="37" name="文本框 36">
            <a:extLst>
              <a:ext uri="{FF2B5EF4-FFF2-40B4-BE49-F238E27FC236}">
                <a16:creationId xmlns:a16="http://schemas.microsoft.com/office/drawing/2014/main" id="{0F478A86-408D-4B1F-9E36-2D483CB331DF}"/>
              </a:ext>
            </a:extLst>
          </p:cNvPr>
          <p:cNvSpPr txBox="1"/>
          <p:nvPr/>
        </p:nvSpPr>
        <p:spPr>
          <a:xfrm>
            <a:off x="7776374" y="5608661"/>
            <a:ext cx="3816883" cy="436273"/>
          </a:xfrm>
          <a:prstGeom prst="rect">
            <a:avLst/>
          </a:prstGeom>
          <a:noFill/>
          <a:ln w="12700">
            <a:solidFill>
              <a:schemeClr val="bg1"/>
            </a:solidFill>
          </a:ln>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b="1" spc="120" dirty="0">
                <a:latin typeface="华文中宋" panose="02010600040101010101" pitchFamily="2" charset="-122"/>
                <a:ea typeface="华文中宋" panose="02010600040101010101" pitchFamily="2" charset="-122"/>
                <a:cs typeface="OPPOSans R" panose="00020600040101010101" pitchFamily="18" charset="-122"/>
              </a:rPr>
              <a:t>一</a:t>
            </a:r>
            <a:r>
              <a:rPr lang="en-US" altLang="zh-CN" sz="2000" spc="120" dirty="0">
                <a:latin typeface="华文中宋" panose="02010600040101010101" pitchFamily="2" charset="-122"/>
                <a:ea typeface="华文中宋" panose="02010600040101010101" pitchFamily="2" charset="-122"/>
                <a:cs typeface="OPPOSans R" panose="00020600040101010101" pitchFamily="18" charset="-122"/>
              </a:rPr>
              <a:t>.</a:t>
            </a:r>
            <a:r>
              <a:rPr lang="zh-CN" altLang="en-US" sz="2000" b="0" i="0" dirty="0">
                <a:effectLst/>
                <a:latin typeface="华文中宋" panose="02010600040101010101" pitchFamily="2" charset="-122"/>
                <a:ea typeface="华文中宋" panose="02010600040101010101" pitchFamily="2" charset="-122"/>
              </a:rPr>
              <a:t>用户输入命令。</a:t>
            </a:r>
            <a:endParaRPr kumimoji="0" lang="zh-CN" altLang="en-US" sz="2000" b="0" i="0" u="none" strike="noStrike" kern="1200" cap="none" spc="120" normalizeH="0" baseline="0" noProof="0" dirty="0">
              <a:ln>
                <a:noFill/>
              </a:ln>
              <a:effectLst/>
              <a:uLnTx/>
              <a:uFillTx/>
              <a:latin typeface="华文中宋" panose="02010600040101010101" pitchFamily="2" charset="-122"/>
              <a:ea typeface="华文中宋" panose="02010600040101010101" pitchFamily="2" charset="-122"/>
              <a:cs typeface="OPPOSans R" panose="00020600040101010101" pitchFamily="18" charset="-122"/>
            </a:endParaRPr>
          </a:p>
        </p:txBody>
      </p:sp>
      <p:pic>
        <p:nvPicPr>
          <p:cNvPr id="3" name="图片 2">
            <a:extLst>
              <a:ext uri="{FF2B5EF4-FFF2-40B4-BE49-F238E27FC236}">
                <a16:creationId xmlns:a16="http://schemas.microsoft.com/office/drawing/2014/main" id="{7BB8012F-33B1-47A5-976C-E30124B4D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92" y="1463913"/>
            <a:ext cx="6540885" cy="5081609"/>
          </a:xfrm>
          <a:prstGeom prst="rect">
            <a:avLst/>
          </a:prstGeom>
        </p:spPr>
      </p:pic>
      <p:cxnSp>
        <p:nvCxnSpPr>
          <p:cNvPr id="5" name="直接箭头连接符 4">
            <a:extLst>
              <a:ext uri="{FF2B5EF4-FFF2-40B4-BE49-F238E27FC236}">
                <a16:creationId xmlns:a16="http://schemas.microsoft.com/office/drawing/2014/main" id="{AD10ECC7-A1A9-4FB0-BDD6-BF9B1385D205}"/>
              </a:ext>
            </a:extLst>
          </p:cNvPr>
          <p:cNvCxnSpPr>
            <a:cxnSpLocks/>
          </p:cNvCxnSpPr>
          <p:nvPr/>
        </p:nvCxnSpPr>
        <p:spPr>
          <a:xfrm flipV="1">
            <a:off x="6288697" y="5803731"/>
            <a:ext cx="1329110" cy="23066"/>
          </a:xfrm>
          <a:prstGeom prst="straightConnector1">
            <a:avLst/>
          </a:prstGeom>
          <a:ln>
            <a:solidFill>
              <a:srgbClr val="FF0000"/>
            </a:solidFill>
            <a:bevel/>
            <a:headEnd type="none" w="lg" len="lg"/>
            <a:tailEnd type="arrow" w="lg" len="lg"/>
          </a:ln>
        </p:spPr>
        <p:style>
          <a:lnRef idx="3">
            <a:schemeClr val="dk1"/>
          </a:lnRef>
          <a:fillRef idx="0">
            <a:schemeClr val="dk1"/>
          </a:fillRef>
          <a:effectRef idx="2">
            <a:schemeClr val="dk1"/>
          </a:effectRef>
          <a:fontRef idx="minor">
            <a:schemeClr val="tx1"/>
          </a:fontRef>
        </p:style>
      </p:cxnSp>
      <p:cxnSp>
        <p:nvCxnSpPr>
          <p:cNvPr id="46" name="直接箭头连接符 45">
            <a:extLst>
              <a:ext uri="{FF2B5EF4-FFF2-40B4-BE49-F238E27FC236}">
                <a16:creationId xmlns:a16="http://schemas.microsoft.com/office/drawing/2014/main" id="{C3CEEC22-246E-444D-AA14-0CE2AF998A38}"/>
              </a:ext>
            </a:extLst>
          </p:cNvPr>
          <p:cNvCxnSpPr>
            <a:cxnSpLocks/>
          </p:cNvCxnSpPr>
          <p:nvPr/>
        </p:nvCxnSpPr>
        <p:spPr>
          <a:xfrm flipV="1">
            <a:off x="6588820" y="981854"/>
            <a:ext cx="861236" cy="1353673"/>
          </a:xfrm>
          <a:prstGeom prst="straightConnector1">
            <a:avLst/>
          </a:prstGeom>
          <a:ln>
            <a:solidFill>
              <a:srgbClr val="FF0000"/>
            </a:solidFill>
            <a:bevel/>
            <a:headEnd type="none" w="lg" len="lg"/>
            <a:tailEnd type="arrow" w="lg" len="lg"/>
          </a:ln>
        </p:spPr>
        <p:style>
          <a:lnRef idx="3">
            <a:schemeClr val="dk1"/>
          </a:lnRef>
          <a:fillRef idx="0">
            <a:schemeClr val="dk1"/>
          </a:fillRef>
          <a:effectRef idx="2">
            <a:schemeClr val="dk1"/>
          </a:effectRef>
          <a:fontRef idx="minor">
            <a:schemeClr val="tx1"/>
          </a:fontRef>
        </p:style>
      </p:cxnSp>
      <p:cxnSp>
        <p:nvCxnSpPr>
          <p:cNvPr id="54" name="直接箭头连接符 53">
            <a:extLst>
              <a:ext uri="{FF2B5EF4-FFF2-40B4-BE49-F238E27FC236}">
                <a16:creationId xmlns:a16="http://schemas.microsoft.com/office/drawing/2014/main" id="{DE5796AB-8758-4B79-BF40-94C2666310B7}"/>
              </a:ext>
            </a:extLst>
          </p:cNvPr>
          <p:cNvCxnSpPr>
            <a:cxnSpLocks/>
          </p:cNvCxnSpPr>
          <p:nvPr/>
        </p:nvCxnSpPr>
        <p:spPr>
          <a:xfrm flipV="1">
            <a:off x="3762834" y="3658383"/>
            <a:ext cx="3854973" cy="384355"/>
          </a:xfrm>
          <a:prstGeom prst="straightConnector1">
            <a:avLst/>
          </a:prstGeom>
          <a:ln>
            <a:solidFill>
              <a:srgbClr val="FF0000"/>
            </a:solidFill>
            <a:bevel/>
            <a:headEnd type="none" w="lg" len="lg"/>
            <a:tailEnd type="arrow" w="lg" len="lg"/>
          </a:ln>
        </p:spPr>
        <p:style>
          <a:lnRef idx="3">
            <a:schemeClr val="dk1"/>
          </a:lnRef>
          <a:fillRef idx="0">
            <a:schemeClr val="dk1"/>
          </a:fillRef>
          <a:effectRef idx="2">
            <a:schemeClr val="dk1"/>
          </a:effectRef>
          <a:fontRef idx="minor">
            <a:schemeClr val="tx1"/>
          </a:fontRef>
        </p:style>
      </p:cxnSp>
      <p:cxnSp>
        <p:nvCxnSpPr>
          <p:cNvPr id="55" name="直接箭头连接符 54">
            <a:extLst>
              <a:ext uri="{FF2B5EF4-FFF2-40B4-BE49-F238E27FC236}">
                <a16:creationId xmlns:a16="http://schemas.microsoft.com/office/drawing/2014/main" id="{4D0D7B60-8AD8-437F-B287-12ACC1E5BC9D}"/>
              </a:ext>
            </a:extLst>
          </p:cNvPr>
          <p:cNvCxnSpPr>
            <a:cxnSpLocks/>
          </p:cNvCxnSpPr>
          <p:nvPr/>
        </p:nvCxnSpPr>
        <p:spPr>
          <a:xfrm flipV="1">
            <a:off x="6517071" y="2351521"/>
            <a:ext cx="1229702" cy="445555"/>
          </a:xfrm>
          <a:prstGeom prst="straightConnector1">
            <a:avLst/>
          </a:prstGeom>
          <a:ln>
            <a:solidFill>
              <a:srgbClr val="FF0000"/>
            </a:solidFill>
            <a:bevel/>
            <a:headEnd type="none" w="lg" len="lg"/>
            <a:tailEnd type="arrow" w="lg" len="lg"/>
          </a:ln>
        </p:spPr>
        <p:style>
          <a:lnRef idx="3">
            <a:schemeClr val="dk1"/>
          </a:lnRef>
          <a:fillRef idx="0">
            <a:schemeClr val="dk1"/>
          </a:fillRef>
          <a:effectRef idx="2">
            <a:schemeClr val="dk1"/>
          </a:effectRef>
          <a:fontRef idx="minor">
            <a:schemeClr val="tx1"/>
          </a:fontRef>
        </p:style>
      </p:cxnSp>
      <p:sp>
        <p:nvSpPr>
          <p:cNvPr id="63" name="文本框 62">
            <a:extLst>
              <a:ext uri="{FF2B5EF4-FFF2-40B4-BE49-F238E27FC236}">
                <a16:creationId xmlns:a16="http://schemas.microsoft.com/office/drawing/2014/main" id="{9E837C61-89C7-4C99-ADB8-33BAFACF62B8}"/>
              </a:ext>
            </a:extLst>
          </p:cNvPr>
          <p:cNvSpPr txBox="1"/>
          <p:nvPr/>
        </p:nvSpPr>
        <p:spPr>
          <a:xfrm>
            <a:off x="7835575" y="1386599"/>
            <a:ext cx="3768091" cy="1477328"/>
          </a:xfrm>
          <a:prstGeom prst="rect">
            <a:avLst/>
          </a:prstGeom>
          <a:noFill/>
          <a:ln w="12700" cap="rnd">
            <a:solidFill>
              <a:schemeClr val="bg1"/>
            </a:solidFill>
            <a:round/>
          </a:ln>
        </p:spPr>
        <p:txBody>
          <a:bodyPr wrap="square" rtlCol="0">
            <a:spAutoFit/>
          </a:bodyPr>
          <a:lstStyle/>
          <a:p>
            <a:pPr algn="l"/>
            <a:r>
              <a:rPr lang="zh-CN" altLang="en-US" b="1" i="0" dirty="0">
                <a:solidFill>
                  <a:srgbClr val="1F2328"/>
                </a:solidFill>
                <a:effectLst/>
                <a:latin typeface="华文中宋" panose="02010600040101010101" pitchFamily="2" charset="-122"/>
                <a:ea typeface="华文中宋" panose="02010600040101010101" pitchFamily="2" charset="-122"/>
              </a:rPr>
              <a:t>二</a:t>
            </a:r>
            <a:r>
              <a:rPr lang="en-US" altLang="zh-CN" b="0" i="0" dirty="0">
                <a:solidFill>
                  <a:srgbClr val="1F2328"/>
                </a:solidFill>
                <a:effectLst/>
                <a:latin typeface="华文中宋" panose="02010600040101010101" pitchFamily="2" charset="-122"/>
                <a:ea typeface="华文中宋" panose="02010600040101010101" pitchFamily="2" charset="-122"/>
              </a:rPr>
              <a:t>.</a:t>
            </a:r>
            <a:r>
              <a:rPr lang="en-US" altLang="zh-CN" b="0" i="0" dirty="0" err="1">
                <a:solidFill>
                  <a:srgbClr val="1F2328"/>
                </a:solidFill>
                <a:effectLst/>
                <a:latin typeface="华文中宋" panose="02010600040101010101" pitchFamily="2" charset="-122"/>
                <a:ea typeface="华文中宋" panose="02010600040101010101" pitchFamily="2" charset="-122"/>
              </a:rPr>
              <a:t>yaa</a:t>
            </a:r>
            <a:r>
              <a:rPr lang="en-US" altLang="zh-CN" b="0" i="0" dirty="0">
                <a:solidFill>
                  <a:srgbClr val="1F2328"/>
                </a:solidFill>
                <a:effectLst/>
                <a:latin typeface="华文中宋" panose="02010600040101010101" pitchFamily="2" charset="-122"/>
                <a:ea typeface="华文中宋" panose="02010600040101010101" pitchFamily="2" charset="-122"/>
              </a:rPr>
              <a:t> </a:t>
            </a:r>
            <a:r>
              <a:rPr lang="zh-CN" altLang="en-US" b="0" i="0" dirty="0">
                <a:solidFill>
                  <a:srgbClr val="1F2328"/>
                </a:solidFill>
                <a:effectLst/>
                <a:latin typeface="华文中宋" panose="02010600040101010101" pitchFamily="2" charset="-122"/>
                <a:ea typeface="华文中宋" panose="02010600040101010101" pitchFamily="2" charset="-122"/>
              </a:rPr>
              <a:t>生成根据系统设置生成初始提示词。</a:t>
            </a:r>
            <a:endParaRPr lang="en-US" altLang="zh-CN" b="0" i="0" dirty="0">
              <a:solidFill>
                <a:srgbClr val="1F2328"/>
              </a:solidFill>
              <a:effectLst/>
              <a:latin typeface="华文中宋" panose="02010600040101010101" pitchFamily="2" charset="-122"/>
              <a:ea typeface="华文中宋" panose="02010600040101010101" pitchFamily="2" charset="-122"/>
            </a:endParaRPr>
          </a:p>
          <a:p>
            <a:pPr algn="l"/>
            <a:r>
              <a:rPr lang="zh-CN" altLang="en-US" b="1" i="0" dirty="0">
                <a:solidFill>
                  <a:srgbClr val="1F2328"/>
                </a:solidFill>
                <a:effectLst/>
                <a:latin typeface="华文中宋" panose="02010600040101010101" pitchFamily="2" charset="-122"/>
                <a:ea typeface="华文中宋" panose="02010600040101010101" pitchFamily="2" charset="-122"/>
              </a:rPr>
              <a:t>三</a:t>
            </a:r>
            <a:r>
              <a:rPr lang="en-US" altLang="zh-CN" b="0" i="0" dirty="0">
                <a:solidFill>
                  <a:srgbClr val="1F2328"/>
                </a:solidFill>
                <a:effectLst/>
                <a:latin typeface="华文中宋" panose="02010600040101010101" pitchFamily="2" charset="-122"/>
                <a:ea typeface="华文中宋" panose="02010600040101010101" pitchFamily="2" charset="-122"/>
              </a:rPr>
              <a:t>.</a:t>
            </a:r>
            <a:r>
              <a:rPr lang="zh-CN" altLang="en-US" b="0" i="0" dirty="0">
                <a:solidFill>
                  <a:srgbClr val="1F2328"/>
                </a:solidFill>
                <a:effectLst/>
                <a:latin typeface="华文中宋" panose="02010600040101010101" pitchFamily="2" charset="-122"/>
                <a:ea typeface="华文中宋" panose="02010600040101010101" pitchFamily="2" charset="-122"/>
              </a:rPr>
              <a:t>会话数据传递给大模型。</a:t>
            </a:r>
            <a:endParaRPr lang="en-US" altLang="zh-CN" b="0" i="0" dirty="0">
              <a:solidFill>
                <a:srgbClr val="1F2328"/>
              </a:solidFill>
              <a:effectLst/>
              <a:latin typeface="华文中宋" panose="02010600040101010101" pitchFamily="2" charset="-122"/>
              <a:ea typeface="华文中宋" panose="02010600040101010101" pitchFamily="2" charset="-122"/>
            </a:endParaRPr>
          </a:p>
          <a:p>
            <a:pPr algn="l"/>
            <a:r>
              <a:rPr lang="zh-CN" altLang="en-US" b="1" i="0" dirty="0">
                <a:solidFill>
                  <a:srgbClr val="1F2328"/>
                </a:solidFill>
                <a:effectLst/>
                <a:latin typeface="华文中宋" panose="02010600040101010101" pitchFamily="2" charset="-122"/>
                <a:ea typeface="华文中宋" panose="02010600040101010101" pitchFamily="2" charset="-122"/>
              </a:rPr>
              <a:t>四</a:t>
            </a:r>
            <a:r>
              <a:rPr lang="en-US" altLang="zh-CN" b="0" i="0" dirty="0">
                <a:solidFill>
                  <a:srgbClr val="1F2328"/>
                </a:solidFill>
                <a:effectLst/>
                <a:latin typeface="华文中宋" panose="02010600040101010101" pitchFamily="2" charset="-122"/>
                <a:ea typeface="华文中宋" panose="02010600040101010101" pitchFamily="2" charset="-122"/>
              </a:rPr>
              <a:t>.</a:t>
            </a:r>
            <a:r>
              <a:rPr lang="zh-CN" altLang="en-US" b="0" i="0" dirty="0">
                <a:solidFill>
                  <a:srgbClr val="1F2328"/>
                </a:solidFill>
                <a:effectLst/>
                <a:latin typeface="华文中宋" panose="02010600040101010101" pitchFamily="2" charset="-122"/>
                <a:ea typeface="华文中宋" panose="02010600040101010101" pitchFamily="2" charset="-122"/>
              </a:rPr>
              <a:t>如果用户未为此工具设置自动授权，会话数据传回用户进行授权。</a:t>
            </a:r>
          </a:p>
        </p:txBody>
      </p:sp>
      <p:sp>
        <p:nvSpPr>
          <p:cNvPr id="64" name="文本框 63">
            <a:extLst>
              <a:ext uri="{FF2B5EF4-FFF2-40B4-BE49-F238E27FC236}">
                <a16:creationId xmlns:a16="http://schemas.microsoft.com/office/drawing/2014/main" id="{D705B807-4A39-4AD1-AECC-31BD0333F1B6}"/>
              </a:ext>
            </a:extLst>
          </p:cNvPr>
          <p:cNvSpPr txBox="1"/>
          <p:nvPr/>
        </p:nvSpPr>
        <p:spPr>
          <a:xfrm>
            <a:off x="7801584" y="3234963"/>
            <a:ext cx="3850642" cy="1066639"/>
          </a:xfrm>
          <a:prstGeom prst="rect">
            <a:avLst/>
          </a:prstGeom>
          <a:noFill/>
          <a:ln w="12700">
            <a:solidFill>
              <a:schemeClr val="bg1"/>
            </a:solidFill>
          </a:ln>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dirty="0">
                <a:solidFill>
                  <a:srgbClr val="1F2328"/>
                </a:solidFill>
                <a:latin typeface="华文中宋" panose="02010600040101010101" pitchFamily="2" charset="-122"/>
                <a:ea typeface="华文中宋" panose="02010600040101010101" pitchFamily="2" charset="-122"/>
              </a:rPr>
              <a:t>六</a:t>
            </a:r>
            <a:r>
              <a:rPr lang="en-US" altLang="zh-CN" dirty="0">
                <a:solidFill>
                  <a:srgbClr val="1F2328"/>
                </a:solidFill>
                <a:latin typeface="华文中宋" panose="02010600040101010101" pitchFamily="2" charset="-122"/>
                <a:ea typeface="华文中宋" panose="02010600040101010101" pitchFamily="2" charset="-122"/>
              </a:rPr>
              <a:t>.</a:t>
            </a:r>
            <a:r>
              <a:rPr lang="zh-CN" altLang="en-US" b="0" i="0" dirty="0">
                <a:solidFill>
                  <a:srgbClr val="1F2328"/>
                </a:solidFill>
                <a:effectLst/>
                <a:latin typeface="华文中宋" panose="02010600040101010101" pitchFamily="2" charset="-122"/>
                <a:ea typeface="华文中宋" panose="02010600040101010101" pitchFamily="2" charset="-122"/>
              </a:rPr>
              <a:t>会话数据传递给工具调用器。并执行</a:t>
            </a:r>
            <a:r>
              <a:rPr kumimoji="0" lang="zh-CN" altLang="en-US" b="0" i="0" u="none" strike="noStrike" kern="1200" cap="none" spc="120" normalizeH="0" baseline="0" noProof="0" dirty="0">
                <a:ln>
                  <a:noFill/>
                </a:ln>
                <a:solidFill>
                  <a:schemeClr val="bg2">
                    <a:lumMod val="75000"/>
                  </a:schemeClr>
                </a:solidFill>
                <a:effectLst/>
                <a:uLnTx/>
                <a:uFillTx/>
                <a:latin typeface="华文中宋" panose="02010600040101010101" pitchFamily="2" charset="-122"/>
                <a:ea typeface="华文中宋" panose="02010600040101010101" pitchFamily="2" charset="-122"/>
                <a:cs typeface="OPPOSans R" panose="00020600040101010101" pitchFamily="18" charset="-122"/>
              </a:rPr>
              <a:t>。</a:t>
            </a:r>
            <a:r>
              <a:rPr lang="zh-CN" altLang="en-US" b="0" i="0" dirty="0">
                <a:solidFill>
                  <a:srgbClr val="1F2328"/>
                </a:solidFill>
                <a:effectLst/>
                <a:latin typeface="华文中宋" panose="02010600040101010101" pitchFamily="2" charset="-122"/>
                <a:ea typeface="华文中宋" panose="02010600040101010101" pitchFamily="2" charset="-122"/>
              </a:rPr>
              <a:t>重复步骤三、四、五，直到大模型认为任务已完成</a:t>
            </a:r>
            <a:endParaRPr kumimoji="0" lang="zh-CN" altLang="en-US" b="0" i="0" u="none" strike="noStrike" kern="1200" cap="none" spc="120" normalizeH="0" baseline="0" noProof="0" dirty="0">
              <a:ln>
                <a:noFill/>
              </a:ln>
              <a:solidFill>
                <a:schemeClr val="bg2">
                  <a:lumMod val="75000"/>
                </a:schemeClr>
              </a:solidFill>
              <a:effectLst/>
              <a:uLnTx/>
              <a:uFillTx/>
              <a:latin typeface="华文中宋" panose="02010600040101010101" pitchFamily="2" charset="-122"/>
              <a:ea typeface="华文中宋" panose="02010600040101010101" pitchFamily="2" charset="-122"/>
              <a:cs typeface="OPPOSans R" panose="00020600040101010101" pitchFamily="18" charset="-122"/>
            </a:endParaRPr>
          </a:p>
        </p:txBody>
      </p:sp>
      <p:cxnSp>
        <p:nvCxnSpPr>
          <p:cNvPr id="66" name="直接箭头连接符 65">
            <a:extLst>
              <a:ext uri="{FF2B5EF4-FFF2-40B4-BE49-F238E27FC236}">
                <a16:creationId xmlns:a16="http://schemas.microsoft.com/office/drawing/2014/main" id="{472F86D6-EAAA-4EB2-9877-5BE16F99C1A0}"/>
              </a:ext>
            </a:extLst>
          </p:cNvPr>
          <p:cNvCxnSpPr>
            <a:cxnSpLocks/>
          </p:cNvCxnSpPr>
          <p:nvPr/>
        </p:nvCxnSpPr>
        <p:spPr>
          <a:xfrm flipV="1">
            <a:off x="6431703" y="4885910"/>
            <a:ext cx="1186104" cy="100780"/>
          </a:xfrm>
          <a:prstGeom prst="straightConnector1">
            <a:avLst/>
          </a:prstGeom>
          <a:ln>
            <a:solidFill>
              <a:srgbClr val="FF0000"/>
            </a:solidFill>
            <a:bevel/>
            <a:headEnd type="none" w="lg" len="lg"/>
            <a:tailEnd type="arrow" w="lg" len="lg"/>
          </a:ln>
        </p:spPr>
        <p:style>
          <a:lnRef idx="3">
            <a:schemeClr val="dk1"/>
          </a:lnRef>
          <a:fillRef idx="0">
            <a:schemeClr val="dk1"/>
          </a:fillRef>
          <a:effectRef idx="2">
            <a:schemeClr val="dk1"/>
          </a:effectRef>
          <a:fontRef idx="minor">
            <a:schemeClr val="tx1"/>
          </a:fontRef>
        </p:style>
      </p:cxnSp>
      <p:sp>
        <p:nvSpPr>
          <p:cNvPr id="68" name="文本框 67">
            <a:extLst>
              <a:ext uri="{FF2B5EF4-FFF2-40B4-BE49-F238E27FC236}">
                <a16:creationId xmlns:a16="http://schemas.microsoft.com/office/drawing/2014/main" id="{9D856943-54FB-4E87-A250-86813DB3C73C}"/>
              </a:ext>
            </a:extLst>
          </p:cNvPr>
          <p:cNvSpPr txBox="1"/>
          <p:nvPr/>
        </p:nvSpPr>
        <p:spPr>
          <a:xfrm>
            <a:off x="7786782" y="4573419"/>
            <a:ext cx="3816884" cy="728982"/>
          </a:xfrm>
          <a:prstGeom prst="rect">
            <a:avLst/>
          </a:prstGeom>
          <a:noFill/>
          <a:ln w="12700">
            <a:solidFill>
              <a:schemeClr val="bg1"/>
            </a:solidFill>
          </a:ln>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u="none" strike="noStrike" kern="1200" cap="none" spc="120" normalizeH="0" baseline="0" noProof="0" dirty="0">
                <a:ln>
                  <a:noFill/>
                </a:ln>
                <a:solidFill>
                  <a:srgbClr val="1F2328"/>
                </a:solidFill>
                <a:uLnTx/>
                <a:uFillTx/>
                <a:latin typeface="华文中宋" panose="02010600040101010101" pitchFamily="2" charset="-122"/>
                <a:ea typeface="华文中宋" panose="02010600040101010101" pitchFamily="2" charset="-122"/>
                <a:cs typeface="OPPOSans R" panose="00020600040101010101" pitchFamily="18" charset="-122"/>
              </a:rPr>
              <a:t>工具执行完成</a:t>
            </a:r>
            <a:r>
              <a:rPr lang="zh-CN" altLang="en-US" spc="120" dirty="0">
                <a:solidFill>
                  <a:srgbClr val="1F2328"/>
                </a:solidFill>
                <a:latin typeface="华文中宋" panose="02010600040101010101" pitchFamily="2" charset="-122"/>
                <a:ea typeface="华文中宋" panose="02010600040101010101" pitchFamily="2" charset="-122"/>
                <a:cs typeface="OPPOSans R" panose="00020600040101010101" pitchFamily="18" charset="-122"/>
              </a:rPr>
              <a:t>发送到客户端并</a:t>
            </a:r>
            <a:r>
              <a:rPr kumimoji="0" lang="zh-CN" altLang="en-US" u="none" strike="noStrike" kern="1200" cap="none" spc="120" normalizeH="0" baseline="0" noProof="0" dirty="0">
                <a:ln>
                  <a:noFill/>
                </a:ln>
                <a:solidFill>
                  <a:srgbClr val="1F2328"/>
                </a:solidFill>
                <a:uLnTx/>
                <a:uFillTx/>
                <a:latin typeface="华文中宋" panose="02010600040101010101" pitchFamily="2" charset="-122"/>
                <a:ea typeface="华文中宋" panose="02010600040101010101" pitchFamily="2" charset="-122"/>
                <a:cs typeface="OPPOSans R" panose="00020600040101010101" pitchFamily="18" charset="-122"/>
              </a:rPr>
              <a:t>输出最终结果</a:t>
            </a:r>
            <a:endParaRPr kumimoji="0" lang="zh-CN" altLang="en-US" b="0" i="0" u="none" strike="noStrike" kern="1200" cap="none" spc="120" normalizeH="0" baseline="0" noProof="0" dirty="0">
              <a:ln>
                <a:noFill/>
              </a:ln>
              <a:solidFill>
                <a:schemeClr val="bg2">
                  <a:lumMod val="75000"/>
                </a:schemeClr>
              </a:solidFill>
              <a:effectLst/>
              <a:uLnTx/>
              <a:uFillTx/>
              <a:latin typeface="华文中宋" panose="02010600040101010101" pitchFamily="2" charset="-122"/>
              <a:ea typeface="华文中宋" panose="02010600040101010101" pitchFamily="2" charset="-122"/>
              <a:cs typeface="OPPOSans R" panose="00020600040101010101" pitchFamily="18" charset="-122"/>
            </a:endParaRPr>
          </a:p>
        </p:txBody>
      </p:sp>
      <p:sp>
        <p:nvSpPr>
          <p:cNvPr id="103" name="文本框 102">
            <a:extLst>
              <a:ext uri="{FF2B5EF4-FFF2-40B4-BE49-F238E27FC236}">
                <a16:creationId xmlns:a16="http://schemas.microsoft.com/office/drawing/2014/main" id="{47F3C581-9646-4B61-8C05-4E2443D5F875}"/>
              </a:ext>
            </a:extLst>
          </p:cNvPr>
          <p:cNvSpPr txBox="1"/>
          <p:nvPr/>
        </p:nvSpPr>
        <p:spPr>
          <a:xfrm>
            <a:off x="461907" y="848818"/>
            <a:ext cx="5295014" cy="523220"/>
          </a:xfrm>
          <a:prstGeom prst="rect">
            <a:avLst/>
          </a:prstGeom>
          <a:noFill/>
          <a:ln w="12700">
            <a:noFill/>
          </a:ln>
        </p:spPr>
        <p:txBody>
          <a:bodyPr wrap="square" rtlCol="0">
            <a:spAutoFit/>
          </a:bodyPr>
          <a:lstStyle/>
          <a:p>
            <a:pPr algn="l"/>
            <a:r>
              <a:rPr lang="zh-CN" altLang="en-US" sz="2800" b="1" i="0" dirty="0">
                <a:solidFill>
                  <a:srgbClr val="1F2328"/>
                </a:solidFill>
                <a:effectLst/>
                <a:latin typeface="华文中宋" panose="02010600040101010101" pitchFamily="2" charset="-122"/>
                <a:ea typeface="华文中宋" panose="02010600040101010101" pitchFamily="2" charset="-122"/>
              </a:rPr>
              <a:t>核心流程分析（用户智能体交互）</a:t>
            </a:r>
          </a:p>
        </p:txBody>
      </p:sp>
    </p:spTree>
    <p:extLst>
      <p:ext uri="{BB962C8B-B14F-4D97-AF65-F5344CB8AC3E}">
        <p14:creationId xmlns:p14="http://schemas.microsoft.com/office/powerpoint/2010/main" val="29708526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 name="矩形 131">
            <a:extLst>
              <a:ext uri="{FF2B5EF4-FFF2-40B4-BE49-F238E27FC236}">
                <a16:creationId xmlns:a16="http://schemas.microsoft.com/office/drawing/2014/main" id="{490C0919-70F8-4370-9A39-9D3F733B0D39}"/>
              </a:ext>
            </a:extLst>
          </p:cNvPr>
          <p:cNvSpPr/>
          <p:nvPr/>
        </p:nvSpPr>
        <p:spPr>
          <a:xfrm>
            <a:off x="-15898" y="2037"/>
            <a:ext cx="12192000" cy="6858000"/>
          </a:xfrm>
          <a:prstGeom prst="rect">
            <a:avLst/>
          </a:prstGeom>
          <a:gradFill>
            <a:gsLst>
              <a:gs pos="100000">
                <a:schemeClr val="accent1">
                  <a:alpha val="35000"/>
                </a:schemeClr>
              </a:gs>
              <a:gs pos="0">
                <a:schemeClr val="accent2">
                  <a:alpha val="90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79" name="组合 78">
            <a:extLst>
              <a:ext uri="{FF2B5EF4-FFF2-40B4-BE49-F238E27FC236}">
                <a16:creationId xmlns:a16="http://schemas.microsoft.com/office/drawing/2014/main" id="{564B9C0A-4A9C-4ECA-B2E8-4612942B1C16}"/>
              </a:ext>
            </a:extLst>
          </p:cNvPr>
          <p:cNvGrpSpPr/>
          <p:nvPr/>
        </p:nvGrpSpPr>
        <p:grpSpPr>
          <a:xfrm>
            <a:off x="-876300" y="3348990"/>
            <a:ext cx="14285595" cy="3969148"/>
            <a:chOff x="-1143000" y="3920490"/>
            <a:chExt cx="14285595" cy="3969148"/>
          </a:xfrm>
        </p:grpSpPr>
        <p:sp>
          <p:nvSpPr>
            <p:cNvPr id="80" name="任意多边形: 形状 79">
              <a:extLst>
                <a:ext uri="{FF2B5EF4-FFF2-40B4-BE49-F238E27FC236}">
                  <a16:creationId xmlns:a16="http://schemas.microsoft.com/office/drawing/2014/main" id="{E44F3F35-1929-4AD6-9BD1-4A43516F3417}"/>
                </a:ext>
              </a:extLst>
            </p:cNvPr>
            <p:cNvSpPr/>
            <p:nvPr/>
          </p:nvSpPr>
          <p:spPr>
            <a:xfrm>
              <a:off x="-1143000" y="3920490"/>
              <a:ext cx="14093190"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a:gradFill>
                <a:gsLst>
                  <a:gs pos="0">
                    <a:schemeClr val="accent2">
                      <a:alpha val="82000"/>
                    </a:schemeClr>
                  </a:gs>
                  <a:gs pos="100000">
                    <a:schemeClr val="accent1">
                      <a:alpha val="1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1" name="任意多边形: 形状 80">
              <a:extLst>
                <a:ext uri="{FF2B5EF4-FFF2-40B4-BE49-F238E27FC236}">
                  <a16:creationId xmlns:a16="http://schemas.microsoft.com/office/drawing/2014/main" id="{3682F8B7-0169-4085-8AA3-A6DBF5EA9131}"/>
                </a:ext>
              </a:extLst>
            </p:cNvPr>
            <p:cNvSpPr/>
            <p:nvPr/>
          </p:nvSpPr>
          <p:spPr>
            <a:xfrm>
              <a:off x="-1128200" y="4008413"/>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82" name="任意多边形: 形状 81">
              <a:extLst>
                <a:ext uri="{FF2B5EF4-FFF2-40B4-BE49-F238E27FC236}">
                  <a16:creationId xmlns:a16="http://schemas.microsoft.com/office/drawing/2014/main" id="{30D3FDC4-C7A3-4B6F-85B6-DA55E5646418}"/>
                </a:ext>
              </a:extLst>
            </p:cNvPr>
            <p:cNvSpPr/>
            <p:nvPr/>
          </p:nvSpPr>
          <p:spPr>
            <a:xfrm>
              <a:off x="-1113399" y="4096336"/>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83" name="任意多边形: 形状 82">
              <a:extLst>
                <a:ext uri="{FF2B5EF4-FFF2-40B4-BE49-F238E27FC236}">
                  <a16:creationId xmlns:a16="http://schemas.microsoft.com/office/drawing/2014/main" id="{853F4C15-DF9D-450B-A271-5799F59EC76E}"/>
                </a:ext>
              </a:extLst>
            </p:cNvPr>
            <p:cNvSpPr/>
            <p:nvPr/>
          </p:nvSpPr>
          <p:spPr>
            <a:xfrm>
              <a:off x="-1098599" y="4184259"/>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84" name="任意多边形: 形状 83">
              <a:extLst>
                <a:ext uri="{FF2B5EF4-FFF2-40B4-BE49-F238E27FC236}">
                  <a16:creationId xmlns:a16="http://schemas.microsoft.com/office/drawing/2014/main" id="{7B326280-17E0-4EFB-95C4-05DD28C9FA03}"/>
                </a:ext>
              </a:extLst>
            </p:cNvPr>
            <p:cNvSpPr/>
            <p:nvPr/>
          </p:nvSpPr>
          <p:spPr>
            <a:xfrm>
              <a:off x="-1083798" y="4272183"/>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85" name="任意多边形: 形状 84">
              <a:extLst>
                <a:ext uri="{FF2B5EF4-FFF2-40B4-BE49-F238E27FC236}">
                  <a16:creationId xmlns:a16="http://schemas.microsoft.com/office/drawing/2014/main" id="{0D38A481-22A1-4646-A1E9-1AA58019A13C}"/>
                </a:ext>
              </a:extLst>
            </p:cNvPr>
            <p:cNvSpPr/>
            <p:nvPr/>
          </p:nvSpPr>
          <p:spPr>
            <a:xfrm>
              <a:off x="-1068998" y="4360106"/>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86" name="任意多边形: 形状 85">
              <a:extLst>
                <a:ext uri="{FF2B5EF4-FFF2-40B4-BE49-F238E27FC236}">
                  <a16:creationId xmlns:a16="http://schemas.microsoft.com/office/drawing/2014/main" id="{8257CA80-8010-450F-A0BD-02B0891A05D7}"/>
                </a:ext>
              </a:extLst>
            </p:cNvPr>
            <p:cNvSpPr/>
            <p:nvPr/>
          </p:nvSpPr>
          <p:spPr>
            <a:xfrm>
              <a:off x="-1054198" y="4448028"/>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87" name="任意多边形: 形状 86">
              <a:extLst>
                <a:ext uri="{FF2B5EF4-FFF2-40B4-BE49-F238E27FC236}">
                  <a16:creationId xmlns:a16="http://schemas.microsoft.com/office/drawing/2014/main" id="{B500D957-7102-4348-A69F-BD33D2252FAC}"/>
                </a:ext>
              </a:extLst>
            </p:cNvPr>
            <p:cNvSpPr/>
            <p:nvPr/>
          </p:nvSpPr>
          <p:spPr>
            <a:xfrm>
              <a:off x="-1039397" y="4535952"/>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88" name="任意多边形: 形状 87">
              <a:extLst>
                <a:ext uri="{FF2B5EF4-FFF2-40B4-BE49-F238E27FC236}">
                  <a16:creationId xmlns:a16="http://schemas.microsoft.com/office/drawing/2014/main" id="{67AB6CEA-A5A2-4F52-88E6-0BE814B73B58}"/>
                </a:ext>
              </a:extLst>
            </p:cNvPr>
            <p:cNvSpPr/>
            <p:nvPr/>
          </p:nvSpPr>
          <p:spPr>
            <a:xfrm>
              <a:off x="-1024597" y="4623875"/>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89" name="任意多边形: 形状 88">
              <a:extLst>
                <a:ext uri="{FF2B5EF4-FFF2-40B4-BE49-F238E27FC236}">
                  <a16:creationId xmlns:a16="http://schemas.microsoft.com/office/drawing/2014/main" id="{94733FDF-92AC-42DF-B30E-1AF05C2A0016}"/>
                </a:ext>
              </a:extLst>
            </p:cNvPr>
            <p:cNvSpPr/>
            <p:nvPr/>
          </p:nvSpPr>
          <p:spPr>
            <a:xfrm>
              <a:off x="-1009797" y="4711798"/>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90" name="任意多边形: 形状 89">
              <a:extLst>
                <a:ext uri="{FF2B5EF4-FFF2-40B4-BE49-F238E27FC236}">
                  <a16:creationId xmlns:a16="http://schemas.microsoft.com/office/drawing/2014/main" id="{E4F4C7AC-1577-4980-B0A0-5405F97BB870}"/>
                </a:ext>
              </a:extLst>
            </p:cNvPr>
            <p:cNvSpPr/>
            <p:nvPr/>
          </p:nvSpPr>
          <p:spPr>
            <a:xfrm>
              <a:off x="-994996" y="4799721"/>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91" name="任意多边形: 形状 90">
              <a:extLst>
                <a:ext uri="{FF2B5EF4-FFF2-40B4-BE49-F238E27FC236}">
                  <a16:creationId xmlns:a16="http://schemas.microsoft.com/office/drawing/2014/main" id="{0076D46B-04C8-4BA1-8BCA-C8A55C6B784B}"/>
                </a:ext>
              </a:extLst>
            </p:cNvPr>
            <p:cNvSpPr/>
            <p:nvPr/>
          </p:nvSpPr>
          <p:spPr>
            <a:xfrm>
              <a:off x="-980196" y="4887644"/>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92" name="任意多边形: 形状 91">
              <a:extLst>
                <a:ext uri="{FF2B5EF4-FFF2-40B4-BE49-F238E27FC236}">
                  <a16:creationId xmlns:a16="http://schemas.microsoft.com/office/drawing/2014/main" id="{EE1F8B6A-FF67-49A9-A9B2-93410EB9B902}"/>
                </a:ext>
              </a:extLst>
            </p:cNvPr>
            <p:cNvSpPr/>
            <p:nvPr/>
          </p:nvSpPr>
          <p:spPr>
            <a:xfrm>
              <a:off x="-965395" y="4975567"/>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93" name="任意多边形: 形状 92">
              <a:extLst>
                <a:ext uri="{FF2B5EF4-FFF2-40B4-BE49-F238E27FC236}">
                  <a16:creationId xmlns:a16="http://schemas.microsoft.com/office/drawing/2014/main" id="{470156FF-B67D-408B-891C-86B31BBFAF7C}"/>
                </a:ext>
              </a:extLst>
            </p:cNvPr>
            <p:cNvSpPr/>
            <p:nvPr/>
          </p:nvSpPr>
          <p:spPr>
            <a:xfrm>
              <a:off x="-950595" y="5063490"/>
              <a:ext cx="14093190"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a:gradFill>
                <a:gsLst>
                  <a:gs pos="0">
                    <a:schemeClr val="accent2">
                      <a:alpha val="82000"/>
                    </a:schemeClr>
                  </a:gs>
                  <a:gs pos="100000">
                    <a:schemeClr val="accent1">
                      <a:alpha val="1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94" name="组合 93">
            <a:extLst>
              <a:ext uri="{FF2B5EF4-FFF2-40B4-BE49-F238E27FC236}">
                <a16:creationId xmlns:a16="http://schemas.microsoft.com/office/drawing/2014/main" id="{43920771-973F-4C44-AC9E-7FCB0F5BD2A8}"/>
              </a:ext>
            </a:extLst>
          </p:cNvPr>
          <p:cNvGrpSpPr/>
          <p:nvPr/>
        </p:nvGrpSpPr>
        <p:grpSpPr>
          <a:xfrm rot="12818428">
            <a:off x="7544611" y="-272507"/>
            <a:ext cx="14285595" cy="3969148"/>
            <a:chOff x="-1143000" y="3920490"/>
            <a:chExt cx="14285595" cy="3969148"/>
          </a:xfrm>
        </p:grpSpPr>
        <p:sp>
          <p:nvSpPr>
            <p:cNvPr id="95" name="任意多边形: 形状 94">
              <a:extLst>
                <a:ext uri="{FF2B5EF4-FFF2-40B4-BE49-F238E27FC236}">
                  <a16:creationId xmlns:a16="http://schemas.microsoft.com/office/drawing/2014/main" id="{2424A630-3776-481D-973D-FB7C21B18B8A}"/>
                </a:ext>
              </a:extLst>
            </p:cNvPr>
            <p:cNvSpPr/>
            <p:nvPr/>
          </p:nvSpPr>
          <p:spPr>
            <a:xfrm>
              <a:off x="-1143000" y="3920490"/>
              <a:ext cx="14093190"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a:gradFill>
                <a:gsLst>
                  <a:gs pos="0">
                    <a:schemeClr val="accent2">
                      <a:alpha val="82000"/>
                    </a:schemeClr>
                  </a:gs>
                  <a:gs pos="100000">
                    <a:schemeClr val="accent1">
                      <a:alpha val="1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6" name="任意多边形: 形状 95">
              <a:extLst>
                <a:ext uri="{FF2B5EF4-FFF2-40B4-BE49-F238E27FC236}">
                  <a16:creationId xmlns:a16="http://schemas.microsoft.com/office/drawing/2014/main" id="{CC944AF1-7555-475D-9B43-5058243F3874}"/>
                </a:ext>
              </a:extLst>
            </p:cNvPr>
            <p:cNvSpPr/>
            <p:nvPr/>
          </p:nvSpPr>
          <p:spPr>
            <a:xfrm>
              <a:off x="-1128200" y="4008413"/>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97" name="任意多边形: 形状 96">
              <a:extLst>
                <a:ext uri="{FF2B5EF4-FFF2-40B4-BE49-F238E27FC236}">
                  <a16:creationId xmlns:a16="http://schemas.microsoft.com/office/drawing/2014/main" id="{AEDC35EC-F398-415B-BBAF-83D63DBAF9DD}"/>
                </a:ext>
              </a:extLst>
            </p:cNvPr>
            <p:cNvSpPr/>
            <p:nvPr/>
          </p:nvSpPr>
          <p:spPr>
            <a:xfrm>
              <a:off x="-1113399" y="4096336"/>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98" name="任意多边形: 形状 97">
              <a:extLst>
                <a:ext uri="{FF2B5EF4-FFF2-40B4-BE49-F238E27FC236}">
                  <a16:creationId xmlns:a16="http://schemas.microsoft.com/office/drawing/2014/main" id="{10A263E5-1B2C-4C69-9ABB-57F2CB4C9927}"/>
                </a:ext>
              </a:extLst>
            </p:cNvPr>
            <p:cNvSpPr/>
            <p:nvPr/>
          </p:nvSpPr>
          <p:spPr>
            <a:xfrm>
              <a:off x="-1098599" y="4184259"/>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99" name="任意多边形: 形状 98">
              <a:extLst>
                <a:ext uri="{FF2B5EF4-FFF2-40B4-BE49-F238E27FC236}">
                  <a16:creationId xmlns:a16="http://schemas.microsoft.com/office/drawing/2014/main" id="{83912625-8BF2-4F7E-B672-08E4E7BF8594}"/>
                </a:ext>
              </a:extLst>
            </p:cNvPr>
            <p:cNvSpPr/>
            <p:nvPr/>
          </p:nvSpPr>
          <p:spPr>
            <a:xfrm>
              <a:off x="-1083798" y="4272183"/>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100" name="任意多边形: 形状 99">
              <a:extLst>
                <a:ext uri="{FF2B5EF4-FFF2-40B4-BE49-F238E27FC236}">
                  <a16:creationId xmlns:a16="http://schemas.microsoft.com/office/drawing/2014/main" id="{643D0302-71BF-45A1-ACE0-609DA75D9C15}"/>
                </a:ext>
              </a:extLst>
            </p:cNvPr>
            <p:cNvSpPr/>
            <p:nvPr/>
          </p:nvSpPr>
          <p:spPr>
            <a:xfrm>
              <a:off x="-1068998" y="4360106"/>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101" name="任意多边形: 形状 100">
              <a:extLst>
                <a:ext uri="{FF2B5EF4-FFF2-40B4-BE49-F238E27FC236}">
                  <a16:creationId xmlns:a16="http://schemas.microsoft.com/office/drawing/2014/main" id="{2D73BBA2-6FF5-42CE-86B4-E9D146F50D80}"/>
                </a:ext>
              </a:extLst>
            </p:cNvPr>
            <p:cNvSpPr/>
            <p:nvPr/>
          </p:nvSpPr>
          <p:spPr>
            <a:xfrm>
              <a:off x="-1054198" y="4448028"/>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102" name="任意多边形: 形状 101">
              <a:extLst>
                <a:ext uri="{FF2B5EF4-FFF2-40B4-BE49-F238E27FC236}">
                  <a16:creationId xmlns:a16="http://schemas.microsoft.com/office/drawing/2014/main" id="{CE90A607-3D3F-4167-8470-76EB7E6CE1C1}"/>
                </a:ext>
              </a:extLst>
            </p:cNvPr>
            <p:cNvSpPr/>
            <p:nvPr/>
          </p:nvSpPr>
          <p:spPr>
            <a:xfrm>
              <a:off x="-1039397" y="4535952"/>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121" name="任意多边形: 形状 120">
              <a:extLst>
                <a:ext uri="{FF2B5EF4-FFF2-40B4-BE49-F238E27FC236}">
                  <a16:creationId xmlns:a16="http://schemas.microsoft.com/office/drawing/2014/main" id="{627B215F-00A1-4B77-AE23-62AFE9609202}"/>
                </a:ext>
              </a:extLst>
            </p:cNvPr>
            <p:cNvSpPr/>
            <p:nvPr/>
          </p:nvSpPr>
          <p:spPr>
            <a:xfrm>
              <a:off x="-1024597" y="4623875"/>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122" name="任意多边形: 形状 121">
              <a:extLst>
                <a:ext uri="{FF2B5EF4-FFF2-40B4-BE49-F238E27FC236}">
                  <a16:creationId xmlns:a16="http://schemas.microsoft.com/office/drawing/2014/main" id="{93295CF4-7CDC-4F4C-87E0-155CE742C626}"/>
                </a:ext>
              </a:extLst>
            </p:cNvPr>
            <p:cNvSpPr/>
            <p:nvPr/>
          </p:nvSpPr>
          <p:spPr>
            <a:xfrm>
              <a:off x="-1009797" y="4711798"/>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123" name="任意多边形: 形状 122">
              <a:extLst>
                <a:ext uri="{FF2B5EF4-FFF2-40B4-BE49-F238E27FC236}">
                  <a16:creationId xmlns:a16="http://schemas.microsoft.com/office/drawing/2014/main" id="{8163460A-B797-4C9C-999E-5EB48EAC4562}"/>
                </a:ext>
              </a:extLst>
            </p:cNvPr>
            <p:cNvSpPr/>
            <p:nvPr/>
          </p:nvSpPr>
          <p:spPr>
            <a:xfrm>
              <a:off x="-994996" y="4799721"/>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124" name="任意多边形: 形状 123">
              <a:extLst>
                <a:ext uri="{FF2B5EF4-FFF2-40B4-BE49-F238E27FC236}">
                  <a16:creationId xmlns:a16="http://schemas.microsoft.com/office/drawing/2014/main" id="{74DF6B75-D1DD-4621-8BFC-9CCC7E42D008}"/>
                </a:ext>
              </a:extLst>
            </p:cNvPr>
            <p:cNvSpPr/>
            <p:nvPr/>
          </p:nvSpPr>
          <p:spPr>
            <a:xfrm>
              <a:off x="-980196" y="4887644"/>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125" name="任意多边形: 形状 124">
              <a:extLst>
                <a:ext uri="{FF2B5EF4-FFF2-40B4-BE49-F238E27FC236}">
                  <a16:creationId xmlns:a16="http://schemas.microsoft.com/office/drawing/2014/main" id="{AA159B02-045E-46E3-B3D4-55D9F0CFC1EB}"/>
                </a:ext>
              </a:extLst>
            </p:cNvPr>
            <p:cNvSpPr/>
            <p:nvPr/>
          </p:nvSpPr>
          <p:spPr>
            <a:xfrm>
              <a:off x="-965395" y="4975567"/>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126" name="任意多边形: 形状 125">
              <a:extLst>
                <a:ext uri="{FF2B5EF4-FFF2-40B4-BE49-F238E27FC236}">
                  <a16:creationId xmlns:a16="http://schemas.microsoft.com/office/drawing/2014/main" id="{214D6DB0-E863-4036-8A82-ADE2A3C79020}"/>
                </a:ext>
              </a:extLst>
            </p:cNvPr>
            <p:cNvSpPr/>
            <p:nvPr/>
          </p:nvSpPr>
          <p:spPr>
            <a:xfrm>
              <a:off x="-950595" y="5063490"/>
              <a:ext cx="14093190"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a:gradFill>
                <a:gsLst>
                  <a:gs pos="0">
                    <a:schemeClr val="accent2">
                      <a:alpha val="82000"/>
                    </a:schemeClr>
                  </a:gs>
                  <a:gs pos="100000">
                    <a:schemeClr val="accent1">
                      <a:alpha val="1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grpSp>
        <p:nvGrpSpPr>
          <p:cNvPr id="127" name="组合 126">
            <a:extLst>
              <a:ext uri="{FF2B5EF4-FFF2-40B4-BE49-F238E27FC236}">
                <a16:creationId xmlns:a16="http://schemas.microsoft.com/office/drawing/2014/main" id="{1EC9D634-A9D4-40B1-85BD-6F7C2715180A}"/>
              </a:ext>
            </a:extLst>
          </p:cNvPr>
          <p:cNvGrpSpPr/>
          <p:nvPr/>
        </p:nvGrpSpPr>
        <p:grpSpPr>
          <a:xfrm>
            <a:off x="335227" y="226338"/>
            <a:ext cx="2716212" cy="954107"/>
            <a:chOff x="481915" y="189796"/>
            <a:chExt cx="2716212" cy="954107"/>
          </a:xfrm>
        </p:grpSpPr>
        <p:sp>
          <p:nvSpPr>
            <p:cNvPr id="128" name="椭圆 127">
              <a:extLst>
                <a:ext uri="{FF2B5EF4-FFF2-40B4-BE49-F238E27FC236}">
                  <a16:creationId xmlns:a16="http://schemas.microsoft.com/office/drawing/2014/main" id="{30143611-8B44-4858-A213-3769FEEEDF7E}"/>
                </a:ext>
              </a:extLst>
            </p:cNvPr>
            <p:cNvSpPr/>
            <p:nvPr/>
          </p:nvSpPr>
          <p:spPr>
            <a:xfrm>
              <a:off x="2141572" y="319305"/>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30" name="文本框 129">
              <a:extLst>
                <a:ext uri="{FF2B5EF4-FFF2-40B4-BE49-F238E27FC236}">
                  <a16:creationId xmlns:a16="http://schemas.microsoft.com/office/drawing/2014/main" id="{88BC69C3-E272-4465-B3EE-FBC05DE14039}"/>
                </a:ext>
              </a:extLst>
            </p:cNvPr>
            <p:cNvSpPr txBox="1"/>
            <p:nvPr/>
          </p:nvSpPr>
          <p:spPr>
            <a:xfrm>
              <a:off x="481915" y="189796"/>
              <a:ext cx="271621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rPr>
                <a:t>作品介绍</a:t>
              </a:r>
              <a:endParaRPr lang="en-US" altLang="zh-CN"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120" normalizeH="0" baseline="0" noProof="0" dirty="0">
                <a:ln>
                  <a:noFill/>
                </a:ln>
                <a:solidFill>
                  <a:schemeClr val="accent1"/>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endParaRPr>
            </a:p>
          </p:txBody>
        </p:sp>
      </p:grpSp>
      <p:pic>
        <p:nvPicPr>
          <p:cNvPr id="3" name="图片 2">
            <a:extLst>
              <a:ext uri="{FF2B5EF4-FFF2-40B4-BE49-F238E27FC236}">
                <a16:creationId xmlns:a16="http://schemas.microsoft.com/office/drawing/2014/main" id="{4F5DFA2F-34A4-4B03-BA73-E7BEF78904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0615" y="1433896"/>
            <a:ext cx="7699544" cy="4811212"/>
          </a:xfrm>
          <a:prstGeom prst="rect">
            <a:avLst/>
          </a:prstGeom>
        </p:spPr>
      </p:pic>
      <p:cxnSp>
        <p:nvCxnSpPr>
          <p:cNvPr id="133" name="直接箭头连接符 132">
            <a:extLst>
              <a:ext uri="{FF2B5EF4-FFF2-40B4-BE49-F238E27FC236}">
                <a16:creationId xmlns:a16="http://schemas.microsoft.com/office/drawing/2014/main" id="{8F566902-4829-4822-B32C-937C3AF9B6DB}"/>
              </a:ext>
            </a:extLst>
          </p:cNvPr>
          <p:cNvCxnSpPr>
            <a:cxnSpLocks/>
          </p:cNvCxnSpPr>
          <p:nvPr/>
        </p:nvCxnSpPr>
        <p:spPr>
          <a:xfrm flipV="1">
            <a:off x="5613053" y="1248266"/>
            <a:ext cx="1775664" cy="278779"/>
          </a:xfrm>
          <a:prstGeom prst="straightConnector1">
            <a:avLst/>
          </a:prstGeom>
          <a:ln>
            <a:solidFill>
              <a:srgbClr val="FF0000"/>
            </a:solidFill>
            <a:bevel/>
            <a:headEnd type="none" w="lg" len="lg"/>
            <a:tailEnd type="arrow" w="lg" len="lg"/>
          </a:ln>
        </p:spPr>
        <p:style>
          <a:lnRef idx="3">
            <a:schemeClr val="dk1"/>
          </a:lnRef>
          <a:fillRef idx="0">
            <a:schemeClr val="dk1"/>
          </a:fillRef>
          <a:effectRef idx="2">
            <a:schemeClr val="dk1"/>
          </a:effectRef>
          <a:fontRef idx="minor">
            <a:schemeClr val="tx1"/>
          </a:fontRef>
        </p:style>
      </p:cxnSp>
      <p:cxnSp>
        <p:nvCxnSpPr>
          <p:cNvPr id="135" name="直接箭头连接符 134">
            <a:extLst>
              <a:ext uri="{FF2B5EF4-FFF2-40B4-BE49-F238E27FC236}">
                <a16:creationId xmlns:a16="http://schemas.microsoft.com/office/drawing/2014/main" id="{64EB5F61-B4D6-4DA8-B76D-8C9DA4145D4C}"/>
              </a:ext>
            </a:extLst>
          </p:cNvPr>
          <p:cNvCxnSpPr>
            <a:cxnSpLocks/>
          </p:cNvCxnSpPr>
          <p:nvPr/>
        </p:nvCxnSpPr>
        <p:spPr>
          <a:xfrm flipH="1" flipV="1">
            <a:off x="2012775" y="5948630"/>
            <a:ext cx="884429" cy="159083"/>
          </a:xfrm>
          <a:prstGeom prst="straightConnector1">
            <a:avLst/>
          </a:prstGeom>
          <a:ln>
            <a:solidFill>
              <a:srgbClr val="FF0000"/>
            </a:solidFill>
            <a:bevel/>
            <a:headEnd type="none" w="lg" len="lg"/>
            <a:tailEnd type="arrow" w="lg" len="lg"/>
          </a:ln>
        </p:spPr>
        <p:style>
          <a:lnRef idx="3">
            <a:schemeClr val="dk1"/>
          </a:lnRef>
          <a:fillRef idx="0">
            <a:schemeClr val="dk1"/>
          </a:fillRef>
          <a:effectRef idx="2">
            <a:schemeClr val="dk1"/>
          </a:effectRef>
          <a:fontRef idx="minor">
            <a:schemeClr val="tx1"/>
          </a:fontRef>
        </p:style>
      </p:cxnSp>
      <p:cxnSp>
        <p:nvCxnSpPr>
          <p:cNvPr id="136" name="直接箭头连接符 135">
            <a:extLst>
              <a:ext uri="{FF2B5EF4-FFF2-40B4-BE49-F238E27FC236}">
                <a16:creationId xmlns:a16="http://schemas.microsoft.com/office/drawing/2014/main" id="{A72D041E-04EB-48D9-BCDD-57DB1383B42D}"/>
              </a:ext>
            </a:extLst>
          </p:cNvPr>
          <p:cNvCxnSpPr>
            <a:cxnSpLocks/>
          </p:cNvCxnSpPr>
          <p:nvPr/>
        </p:nvCxnSpPr>
        <p:spPr>
          <a:xfrm>
            <a:off x="9973563" y="1609086"/>
            <a:ext cx="341396" cy="963993"/>
          </a:xfrm>
          <a:prstGeom prst="straightConnector1">
            <a:avLst/>
          </a:prstGeom>
          <a:ln>
            <a:solidFill>
              <a:srgbClr val="FF0000"/>
            </a:solidFill>
            <a:bevel/>
            <a:headEnd type="none" w="lg" len="lg"/>
            <a:tailEnd type="arrow" w="lg" len="lg"/>
          </a:ln>
        </p:spPr>
        <p:style>
          <a:lnRef idx="3">
            <a:schemeClr val="dk1"/>
          </a:lnRef>
          <a:fillRef idx="0">
            <a:schemeClr val="dk1"/>
          </a:fillRef>
          <a:effectRef idx="2">
            <a:schemeClr val="dk1"/>
          </a:effectRef>
          <a:fontRef idx="minor">
            <a:schemeClr val="tx1"/>
          </a:fontRef>
        </p:style>
      </p:cxnSp>
      <p:cxnSp>
        <p:nvCxnSpPr>
          <p:cNvPr id="137" name="直接箭头连接符 136">
            <a:extLst>
              <a:ext uri="{FF2B5EF4-FFF2-40B4-BE49-F238E27FC236}">
                <a16:creationId xmlns:a16="http://schemas.microsoft.com/office/drawing/2014/main" id="{3D8C172D-155C-4B10-86AE-6F89AAA2577E}"/>
              </a:ext>
            </a:extLst>
          </p:cNvPr>
          <p:cNvCxnSpPr>
            <a:cxnSpLocks/>
          </p:cNvCxnSpPr>
          <p:nvPr/>
        </p:nvCxnSpPr>
        <p:spPr>
          <a:xfrm flipH="1" flipV="1">
            <a:off x="1973248" y="1817192"/>
            <a:ext cx="444770" cy="245168"/>
          </a:xfrm>
          <a:prstGeom prst="straightConnector1">
            <a:avLst/>
          </a:prstGeom>
          <a:ln>
            <a:solidFill>
              <a:srgbClr val="FF0000"/>
            </a:solidFill>
            <a:bevel/>
            <a:headEnd type="none" w="lg" len="lg"/>
            <a:tailEnd type="arrow" w="lg" len="lg"/>
          </a:ln>
        </p:spPr>
        <p:style>
          <a:lnRef idx="3">
            <a:schemeClr val="dk1"/>
          </a:lnRef>
          <a:fillRef idx="0">
            <a:schemeClr val="dk1"/>
          </a:fillRef>
          <a:effectRef idx="2">
            <a:schemeClr val="dk1"/>
          </a:effectRef>
          <a:fontRef idx="minor">
            <a:schemeClr val="tx1"/>
          </a:fontRef>
        </p:style>
      </p:cxnSp>
      <p:cxnSp>
        <p:nvCxnSpPr>
          <p:cNvPr id="138" name="直接箭头连接符 137">
            <a:extLst>
              <a:ext uri="{FF2B5EF4-FFF2-40B4-BE49-F238E27FC236}">
                <a16:creationId xmlns:a16="http://schemas.microsoft.com/office/drawing/2014/main" id="{3CCCAB5F-BBAF-42BD-A70E-7017CB46CA7E}"/>
              </a:ext>
            </a:extLst>
          </p:cNvPr>
          <p:cNvCxnSpPr>
            <a:cxnSpLocks/>
          </p:cNvCxnSpPr>
          <p:nvPr/>
        </p:nvCxnSpPr>
        <p:spPr>
          <a:xfrm flipV="1">
            <a:off x="10038665" y="5248914"/>
            <a:ext cx="390507" cy="319147"/>
          </a:xfrm>
          <a:prstGeom prst="straightConnector1">
            <a:avLst/>
          </a:prstGeom>
          <a:ln>
            <a:solidFill>
              <a:srgbClr val="FF0000"/>
            </a:solidFill>
            <a:bevel/>
            <a:headEnd type="none" w="lg" len="lg"/>
            <a:tailEnd type="arrow" w="lg" len="lg"/>
          </a:ln>
        </p:spPr>
        <p:style>
          <a:lnRef idx="3">
            <a:schemeClr val="dk1"/>
          </a:lnRef>
          <a:fillRef idx="0">
            <a:schemeClr val="dk1"/>
          </a:fillRef>
          <a:effectRef idx="2">
            <a:schemeClr val="dk1"/>
          </a:effectRef>
          <a:fontRef idx="minor">
            <a:schemeClr val="tx1"/>
          </a:fontRef>
        </p:style>
      </p:cxnSp>
      <p:cxnSp>
        <p:nvCxnSpPr>
          <p:cNvPr id="139" name="直接箭头连接符 138">
            <a:extLst>
              <a:ext uri="{FF2B5EF4-FFF2-40B4-BE49-F238E27FC236}">
                <a16:creationId xmlns:a16="http://schemas.microsoft.com/office/drawing/2014/main" id="{E1D5D2C3-2FC2-419C-9FEF-EBE70A214DF2}"/>
              </a:ext>
            </a:extLst>
          </p:cNvPr>
          <p:cNvCxnSpPr>
            <a:cxnSpLocks/>
          </p:cNvCxnSpPr>
          <p:nvPr/>
        </p:nvCxnSpPr>
        <p:spPr>
          <a:xfrm flipH="1" flipV="1">
            <a:off x="2067561" y="4855495"/>
            <a:ext cx="864535" cy="967685"/>
          </a:xfrm>
          <a:prstGeom prst="straightConnector1">
            <a:avLst/>
          </a:prstGeom>
          <a:ln>
            <a:solidFill>
              <a:srgbClr val="FF0000"/>
            </a:solidFill>
            <a:bevel/>
            <a:headEnd type="none" w="lg" len="lg"/>
            <a:tailEnd type="arrow" w="lg" len="lg"/>
          </a:ln>
        </p:spPr>
        <p:style>
          <a:lnRef idx="3">
            <a:schemeClr val="dk1"/>
          </a:lnRef>
          <a:fillRef idx="0">
            <a:schemeClr val="dk1"/>
          </a:fillRef>
          <a:effectRef idx="2">
            <a:schemeClr val="dk1"/>
          </a:effectRef>
          <a:fontRef idx="minor">
            <a:schemeClr val="tx1"/>
          </a:fontRef>
        </p:style>
      </p:cxnSp>
      <p:cxnSp>
        <p:nvCxnSpPr>
          <p:cNvPr id="140" name="直接箭头连接符 139">
            <a:extLst>
              <a:ext uri="{FF2B5EF4-FFF2-40B4-BE49-F238E27FC236}">
                <a16:creationId xmlns:a16="http://schemas.microsoft.com/office/drawing/2014/main" id="{2FA7BA1C-5DD6-4E48-8008-4F54D789F317}"/>
              </a:ext>
            </a:extLst>
          </p:cNvPr>
          <p:cNvCxnSpPr>
            <a:cxnSpLocks/>
          </p:cNvCxnSpPr>
          <p:nvPr/>
        </p:nvCxnSpPr>
        <p:spPr>
          <a:xfrm flipH="1" flipV="1">
            <a:off x="2061057" y="2834453"/>
            <a:ext cx="1661566" cy="332258"/>
          </a:xfrm>
          <a:prstGeom prst="straightConnector1">
            <a:avLst/>
          </a:prstGeom>
          <a:ln>
            <a:solidFill>
              <a:srgbClr val="FF0000"/>
            </a:solidFill>
            <a:bevel/>
            <a:headEnd type="none" w="lg" len="lg"/>
            <a:tailEnd type="arrow" w="lg" len="lg"/>
          </a:ln>
        </p:spPr>
        <p:style>
          <a:lnRef idx="3">
            <a:schemeClr val="dk1"/>
          </a:lnRef>
          <a:fillRef idx="0">
            <a:schemeClr val="dk1"/>
          </a:fillRef>
          <a:effectRef idx="2">
            <a:schemeClr val="dk1"/>
          </a:effectRef>
          <a:fontRef idx="minor">
            <a:schemeClr val="tx1"/>
          </a:fontRef>
        </p:style>
      </p:cxnSp>
      <p:cxnSp>
        <p:nvCxnSpPr>
          <p:cNvPr id="158" name="直接箭头连接符 157">
            <a:extLst>
              <a:ext uri="{FF2B5EF4-FFF2-40B4-BE49-F238E27FC236}">
                <a16:creationId xmlns:a16="http://schemas.microsoft.com/office/drawing/2014/main" id="{1133F589-AA3F-4437-A574-9DE720B47CFC}"/>
              </a:ext>
            </a:extLst>
          </p:cNvPr>
          <p:cNvCxnSpPr>
            <a:cxnSpLocks/>
          </p:cNvCxnSpPr>
          <p:nvPr/>
        </p:nvCxnSpPr>
        <p:spPr>
          <a:xfrm flipV="1">
            <a:off x="5209953" y="833001"/>
            <a:ext cx="686365" cy="679643"/>
          </a:xfrm>
          <a:prstGeom prst="straightConnector1">
            <a:avLst/>
          </a:prstGeom>
          <a:ln>
            <a:solidFill>
              <a:srgbClr val="FF0000"/>
            </a:solidFill>
            <a:bevel/>
            <a:headEnd type="none" w="lg" len="lg"/>
            <a:tailEnd type="arrow" w="lg" len="lg"/>
          </a:ln>
        </p:spPr>
        <p:style>
          <a:lnRef idx="3">
            <a:schemeClr val="dk1"/>
          </a:lnRef>
          <a:fillRef idx="0">
            <a:schemeClr val="dk1"/>
          </a:fillRef>
          <a:effectRef idx="2">
            <a:schemeClr val="dk1"/>
          </a:effectRef>
          <a:fontRef idx="minor">
            <a:schemeClr val="tx1"/>
          </a:fontRef>
        </p:style>
      </p:cxnSp>
      <p:sp>
        <p:nvSpPr>
          <p:cNvPr id="176" name="文本框 175">
            <a:extLst>
              <a:ext uri="{FF2B5EF4-FFF2-40B4-BE49-F238E27FC236}">
                <a16:creationId xmlns:a16="http://schemas.microsoft.com/office/drawing/2014/main" id="{25CCD13F-A74E-4810-8CDB-5DC511C9D902}"/>
              </a:ext>
            </a:extLst>
          </p:cNvPr>
          <p:cNvSpPr txBox="1"/>
          <p:nvPr/>
        </p:nvSpPr>
        <p:spPr>
          <a:xfrm>
            <a:off x="5926316" y="482022"/>
            <a:ext cx="3021784" cy="430246"/>
          </a:xfrm>
          <a:prstGeom prst="rect">
            <a:avLst/>
          </a:prstGeom>
          <a:noFill/>
          <a:ln w="12700">
            <a:noFill/>
          </a:ln>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b="1" spc="120" dirty="0">
                <a:latin typeface="华文中宋" panose="02010600040101010101" pitchFamily="2" charset="-122"/>
                <a:ea typeface="华文中宋" panose="02010600040101010101" pitchFamily="2" charset="-122"/>
                <a:cs typeface="OPPOSans R" panose="00020600040101010101" pitchFamily="18" charset="-122"/>
              </a:rPr>
              <a:t>保存用户自定义设置</a:t>
            </a:r>
            <a:endParaRPr kumimoji="0" lang="zh-CN" altLang="en-US" sz="2000" b="0" i="0" u="none" strike="noStrike" kern="1200" cap="none" spc="120" normalizeH="0" baseline="0" noProof="0" dirty="0">
              <a:ln>
                <a:noFill/>
              </a:ln>
              <a:effectLst/>
              <a:uLnTx/>
              <a:uFillTx/>
              <a:latin typeface="华文中宋" panose="02010600040101010101" pitchFamily="2" charset="-122"/>
              <a:ea typeface="华文中宋" panose="02010600040101010101" pitchFamily="2" charset="-122"/>
              <a:cs typeface="OPPOSans R" panose="00020600040101010101" pitchFamily="18" charset="-122"/>
            </a:endParaRPr>
          </a:p>
        </p:txBody>
      </p:sp>
      <p:sp>
        <p:nvSpPr>
          <p:cNvPr id="177" name="文本框 176">
            <a:extLst>
              <a:ext uri="{FF2B5EF4-FFF2-40B4-BE49-F238E27FC236}">
                <a16:creationId xmlns:a16="http://schemas.microsoft.com/office/drawing/2014/main" id="{4D3A5142-CC85-4FBE-AE1C-248733BAB8D9}"/>
              </a:ext>
            </a:extLst>
          </p:cNvPr>
          <p:cNvSpPr txBox="1"/>
          <p:nvPr/>
        </p:nvSpPr>
        <p:spPr>
          <a:xfrm>
            <a:off x="7384887" y="904808"/>
            <a:ext cx="2930072" cy="430246"/>
          </a:xfrm>
          <a:prstGeom prst="rect">
            <a:avLst/>
          </a:prstGeom>
          <a:noFill/>
          <a:ln w="12700">
            <a:noFill/>
          </a:ln>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120" normalizeH="0" baseline="0" noProof="0" dirty="0">
                <a:ln>
                  <a:noFill/>
                </a:ln>
                <a:effectLst/>
                <a:uLnTx/>
                <a:uFillTx/>
                <a:latin typeface="华文中宋" panose="02010600040101010101" pitchFamily="2" charset="-122"/>
                <a:ea typeface="华文中宋" panose="02010600040101010101" pitchFamily="2" charset="-122"/>
                <a:cs typeface="OPPOSans R" panose="00020600040101010101" pitchFamily="18" charset="-122"/>
              </a:rPr>
              <a:t>展开与折叠侧边栏按钮</a:t>
            </a:r>
            <a:endParaRPr kumimoji="0" lang="zh-CN" altLang="en-US" sz="2000" b="0" i="0" u="none" strike="noStrike" kern="1200" cap="none" spc="120" normalizeH="0" baseline="0" noProof="0" dirty="0">
              <a:ln>
                <a:noFill/>
              </a:ln>
              <a:effectLst/>
              <a:uLnTx/>
              <a:uFillTx/>
              <a:latin typeface="华文中宋" panose="02010600040101010101" pitchFamily="2" charset="-122"/>
              <a:ea typeface="华文中宋" panose="02010600040101010101" pitchFamily="2" charset="-122"/>
              <a:cs typeface="OPPOSans R" panose="00020600040101010101" pitchFamily="18" charset="-122"/>
            </a:endParaRPr>
          </a:p>
        </p:txBody>
      </p:sp>
      <p:sp>
        <p:nvSpPr>
          <p:cNvPr id="179" name="文本框 178">
            <a:extLst>
              <a:ext uri="{FF2B5EF4-FFF2-40B4-BE49-F238E27FC236}">
                <a16:creationId xmlns:a16="http://schemas.microsoft.com/office/drawing/2014/main" id="{DC706305-DD8C-4EE9-A590-CCC68D3B7904}"/>
              </a:ext>
            </a:extLst>
          </p:cNvPr>
          <p:cNvSpPr txBox="1"/>
          <p:nvPr/>
        </p:nvSpPr>
        <p:spPr>
          <a:xfrm>
            <a:off x="10177967" y="2721123"/>
            <a:ext cx="1822891" cy="799578"/>
          </a:xfrm>
          <a:prstGeom prst="rect">
            <a:avLst/>
          </a:prstGeom>
          <a:noFill/>
          <a:ln w="12700">
            <a:noFill/>
          </a:ln>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b="1" spc="120" dirty="0">
                <a:latin typeface="华文中宋" panose="02010600040101010101" pitchFamily="2" charset="-122"/>
                <a:ea typeface="华文中宋" panose="02010600040101010101" pitchFamily="2" charset="-122"/>
                <a:cs typeface="OPPOSans R" panose="00020600040101010101" pitchFamily="18" charset="-122"/>
              </a:rPr>
              <a:t>可扩大缩小整个页面</a:t>
            </a:r>
            <a:endParaRPr kumimoji="0" lang="zh-CN" altLang="en-US" sz="2000" b="0" i="0" u="none" strike="noStrike" kern="1200" cap="none" spc="120" normalizeH="0" baseline="0" noProof="0" dirty="0">
              <a:ln>
                <a:noFill/>
              </a:ln>
              <a:effectLst/>
              <a:uLnTx/>
              <a:uFillTx/>
              <a:latin typeface="华文中宋" panose="02010600040101010101" pitchFamily="2" charset="-122"/>
              <a:ea typeface="华文中宋" panose="02010600040101010101" pitchFamily="2" charset="-122"/>
              <a:cs typeface="OPPOSans R" panose="00020600040101010101" pitchFamily="18" charset="-122"/>
            </a:endParaRPr>
          </a:p>
        </p:txBody>
      </p:sp>
      <p:sp>
        <p:nvSpPr>
          <p:cNvPr id="180" name="文本框 179">
            <a:extLst>
              <a:ext uri="{FF2B5EF4-FFF2-40B4-BE49-F238E27FC236}">
                <a16:creationId xmlns:a16="http://schemas.microsoft.com/office/drawing/2014/main" id="{FEE12166-0A28-4A64-B827-535EFA517B65}"/>
              </a:ext>
            </a:extLst>
          </p:cNvPr>
          <p:cNvSpPr txBox="1"/>
          <p:nvPr/>
        </p:nvSpPr>
        <p:spPr>
          <a:xfrm>
            <a:off x="453937" y="5383641"/>
            <a:ext cx="1597665" cy="799578"/>
          </a:xfrm>
          <a:prstGeom prst="rect">
            <a:avLst/>
          </a:prstGeom>
          <a:noFill/>
          <a:ln w="12700">
            <a:noFill/>
          </a:ln>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b="1" spc="120" dirty="0">
                <a:latin typeface="华文中宋" panose="02010600040101010101" pitchFamily="2" charset="-122"/>
                <a:ea typeface="华文中宋" panose="02010600040101010101" pitchFamily="2" charset="-122"/>
                <a:cs typeface="OPPOSans R" panose="00020600040101010101" pitchFamily="18" charset="-122"/>
              </a:rPr>
              <a:t>点击可展开设置界面</a:t>
            </a:r>
            <a:endParaRPr kumimoji="0" lang="zh-CN" altLang="en-US" sz="2000" b="0" i="0" u="none" strike="noStrike" kern="1200" cap="none" spc="120" normalizeH="0" baseline="0" noProof="0" dirty="0">
              <a:ln>
                <a:noFill/>
              </a:ln>
              <a:effectLst/>
              <a:uLnTx/>
              <a:uFillTx/>
              <a:latin typeface="华文中宋" panose="02010600040101010101" pitchFamily="2" charset="-122"/>
              <a:ea typeface="华文中宋" panose="02010600040101010101" pitchFamily="2" charset="-122"/>
              <a:cs typeface="OPPOSans R" panose="00020600040101010101" pitchFamily="18" charset="-122"/>
            </a:endParaRPr>
          </a:p>
        </p:txBody>
      </p:sp>
      <p:sp>
        <p:nvSpPr>
          <p:cNvPr id="181" name="文本框 180">
            <a:extLst>
              <a:ext uri="{FF2B5EF4-FFF2-40B4-BE49-F238E27FC236}">
                <a16:creationId xmlns:a16="http://schemas.microsoft.com/office/drawing/2014/main" id="{B49EF114-F5D8-4C70-9C95-80C5304D9A38}"/>
              </a:ext>
            </a:extLst>
          </p:cNvPr>
          <p:cNvSpPr txBox="1"/>
          <p:nvPr/>
        </p:nvSpPr>
        <p:spPr>
          <a:xfrm>
            <a:off x="253741" y="2514886"/>
            <a:ext cx="1998822" cy="1168910"/>
          </a:xfrm>
          <a:prstGeom prst="rect">
            <a:avLst/>
          </a:prstGeom>
          <a:noFill/>
          <a:ln w="12700">
            <a:noFill/>
          </a:ln>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120" normalizeH="0" baseline="0" noProof="0" dirty="0">
                <a:ln>
                  <a:noFill/>
                </a:ln>
                <a:effectLst/>
                <a:uLnTx/>
                <a:uFillTx/>
                <a:latin typeface="华文中宋" panose="02010600040101010101" pitchFamily="2" charset="-122"/>
                <a:ea typeface="华文中宋" panose="02010600040101010101" pitchFamily="2" charset="-122"/>
                <a:cs typeface="OPPOSans R" panose="00020600040101010101" pitchFamily="18" charset="-122"/>
              </a:rPr>
              <a:t>YAA</a:t>
            </a:r>
            <a:r>
              <a:rPr kumimoji="0" lang="zh-CN" altLang="en-US" sz="2000" b="1" i="0" u="none" strike="noStrike" kern="1200" cap="none" spc="120" normalizeH="0" baseline="0" noProof="0" dirty="0">
                <a:ln>
                  <a:noFill/>
                </a:ln>
                <a:effectLst/>
                <a:uLnTx/>
                <a:uFillTx/>
                <a:latin typeface="华文中宋" panose="02010600040101010101" pitchFamily="2" charset="-122"/>
                <a:ea typeface="华文中宋" panose="02010600040101010101" pitchFamily="2" charset="-122"/>
                <a:cs typeface="OPPOSans R" panose="00020600040101010101" pitchFamily="18" charset="-122"/>
              </a:rPr>
              <a:t>设置面板展开，可自定义更换模型</a:t>
            </a:r>
          </a:p>
        </p:txBody>
      </p:sp>
      <p:sp>
        <p:nvSpPr>
          <p:cNvPr id="182" name="文本框 181">
            <a:extLst>
              <a:ext uri="{FF2B5EF4-FFF2-40B4-BE49-F238E27FC236}">
                <a16:creationId xmlns:a16="http://schemas.microsoft.com/office/drawing/2014/main" id="{A5AF789E-1D03-477D-85EF-674EF2E91F03}"/>
              </a:ext>
            </a:extLst>
          </p:cNvPr>
          <p:cNvSpPr txBox="1"/>
          <p:nvPr/>
        </p:nvSpPr>
        <p:spPr>
          <a:xfrm>
            <a:off x="10194094" y="4708081"/>
            <a:ext cx="1894723" cy="430246"/>
          </a:xfrm>
          <a:prstGeom prst="rect">
            <a:avLst/>
          </a:prstGeom>
          <a:noFill/>
          <a:ln w="12700">
            <a:noFill/>
          </a:ln>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dirty="0">
                <a:latin typeface="华文中宋" panose="02010600040101010101" pitchFamily="2" charset="-122"/>
                <a:ea typeface="华文中宋" panose="02010600040101010101" pitchFamily="2" charset="-122"/>
              </a:rPr>
              <a:t>回到底部</a:t>
            </a:r>
            <a:r>
              <a:rPr lang="zh-CN" altLang="en-US" sz="2000" b="0" i="0" dirty="0">
                <a:effectLst/>
                <a:latin typeface="华文中宋" panose="02010600040101010101" pitchFamily="2" charset="-122"/>
                <a:ea typeface="华文中宋" panose="02010600040101010101" pitchFamily="2" charset="-122"/>
              </a:rPr>
              <a:t>按钮</a:t>
            </a:r>
            <a:endParaRPr kumimoji="0" lang="zh-CN" altLang="en-US" sz="2000" b="0" i="0" u="none" strike="noStrike" kern="1200" cap="none" spc="120" normalizeH="0" baseline="0" noProof="0" dirty="0">
              <a:ln>
                <a:noFill/>
              </a:ln>
              <a:effectLst/>
              <a:uLnTx/>
              <a:uFillTx/>
              <a:latin typeface="华文中宋" panose="02010600040101010101" pitchFamily="2" charset="-122"/>
              <a:ea typeface="华文中宋" panose="02010600040101010101" pitchFamily="2" charset="-122"/>
              <a:cs typeface="OPPOSans R" panose="00020600040101010101" pitchFamily="18" charset="-122"/>
            </a:endParaRPr>
          </a:p>
        </p:txBody>
      </p:sp>
      <p:sp>
        <p:nvSpPr>
          <p:cNvPr id="183" name="文本框 182">
            <a:extLst>
              <a:ext uri="{FF2B5EF4-FFF2-40B4-BE49-F238E27FC236}">
                <a16:creationId xmlns:a16="http://schemas.microsoft.com/office/drawing/2014/main" id="{4B9F2349-72F7-4B41-9167-0380F8EF01C2}"/>
              </a:ext>
            </a:extLst>
          </p:cNvPr>
          <p:cNvSpPr txBox="1"/>
          <p:nvPr/>
        </p:nvSpPr>
        <p:spPr>
          <a:xfrm>
            <a:off x="18544" y="1076371"/>
            <a:ext cx="3816883" cy="436273"/>
          </a:xfrm>
          <a:prstGeom prst="rect">
            <a:avLst/>
          </a:prstGeom>
          <a:noFill/>
          <a:ln w="12700">
            <a:noFill/>
          </a:ln>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000" b="0" i="0" u="none" strike="noStrike" kern="1200" cap="none" spc="120" normalizeH="0" baseline="0" noProof="0" dirty="0">
              <a:ln>
                <a:noFill/>
              </a:ln>
              <a:effectLst/>
              <a:uLnTx/>
              <a:uFillTx/>
              <a:latin typeface="华文中宋" panose="02010600040101010101" pitchFamily="2" charset="-122"/>
              <a:ea typeface="华文中宋" panose="02010600040101010101" pitchFamily="2" charset="-122"/>
              <a:cs typeface="OPPOSans R" panose="00020600040101010101" pitchFamily="18" charset="-122"/>
            </a:endParaRPr>
          </a:p>
        </p:txBody>
      </p:sp>
      <p:sp>
        <p:nvSpPr>
          <p:cNvPr id="184" name="文本框 183">
            <a:extLst>
              <a:ext uri="{FF2B5EF4-FFF2-40B4-BE49-F238E27FC236}">
                <a16:creationId xmlns:a16="http://schemas.microsoft.com/office/drawing/2014/main" id="{84B48846-CDFA-4E38-912A-5C15D492D3E8}"/>
              </a:ext>
            </a:extLst>
          </p:cNvPr>
          <p:cNvSpPr txBox="1"/>
          <p:nvPr/>
        </p:nvSpPr>
        <p:spPr>
          <a:xfrm>
            <a:off x="296912" y="4634291"/>
            <a:ext cx="1837503" cy="436273"/>
          </a:xfrm>
          <a:prstGeom prst="rect">
            <a:avLst/>
          </a:prstGeom>
          <a:noFill/>
          <a:ln w="12700">
            <a:noFill/>
          </a:ln>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b="1" spc="120" dirty="0">
                <a:latin typeface="华文中宋" panose="02010600040101010101" pitchFamily="2" charset="-122"/>
                <a:ea typeface="华文中宋" panose="02010600040101010101" pitchFamily="2" charset="-122"/>
                <a:cs typeface="OPPOSans R" panose="00020600040101010101" pitchFamily="18" charset="-122"/>
              </a:rPr>
              <a:t>新建会话按钮</a:t>
            </a:r>
            <a:endParaRPr kumimoji="0" lang="zh-CN" altLang="en-US" sz="2000" b="0" i="0" u="none" strike="noStrike" kern="1200" cap="none" spc="120" normalizeH="0" baseline="0" noProof="0" dirty="0">
              <a:ln>
                <a:noFill/>
              </a:ln>
              <a:effectLst/>
              <a:uLnTx/>
              <a:uFillTx/>
              <a:latin typeface="华文中宋" panose="02010600040101010101" pitchFamily="2" charset="-122"/>
              <a:ea typeface="华文中宋" panose="02010600040101010101" pitchFamily="2" charset="-122"/>
              <a:cs typeface="OPPOSans R" panose="00020600040101010101" pitchFamily="18" charset="-122"/>
            </a:endParaRPr>
          </a:p>
        </p:txBody>
      </p:sp>
      <p:sp>
        <p:nvSpPr>
          <p:cNvPr id="185" name="文本框 184">
            <a:extLst>
              <a:ext uri="{FF2B5EF4-FFF2-40B4-BE49-F238E27FC236}">
                <a16:creationId xmlns:a16="http://schemas.microsoft.com/office/drawing/2014/main" id="{A1CBBD30-7F47-49BD-BD68-AD42A3663B73}"/>
              </a:ext>
            </a:extLst>
          </p:cNvPr>
          <p:cNvSpPr txBox="1"/>
          <p:nvPr/>
        </p:nvSpPr>
        <p:spPr>
          <a:xfrm>
            <a:off x="262895" y="890116"/>
            <a:ext cx="2801849" cy="1168910"/>
          </a:xfrm>
          <a:prstGeom prst="rect">
            <a:avLst/>
          </a:prstGeom>
          <a:noFill/>
          <a:ln w="12700">
            <a:noFill/>
          </a:ln>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b="1" spc="120" dirty="0">
                <a:latin typeface="华文中宋" panose="02010600040101010101" pitchFamily="2" charset="-122"/>
                <a:ea typeface="华文中宋" panose="02010600040101010101" pitchFamily="2" charset="-122"/>
                <a:cs typeface="OPPOSans R" panose="00020600040101010101" pitchFamily="18" charset="-122"/>
              </a:rPr>
              <a:t>可建立多个独立会话，支持独立会</a:t>
            </a:r>
            <a:endParaRPr lang="en-US" altLang="zh-CN" sz="2000" b="1" spc="120" dirty="0">
              <a:latin typeface="华文中宋" panose="02010600040101010101" pitchFamily="2" charset="-122"/>
              <a:ea typeface="华文中宋" panose="02010600040101010101" pitchFamily="2" charset="-122"/>
              <a:cs typeface="OPPOSans R" panose="00020600040101010101" pitchFamily="18"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b="1" spc="120" dirty="0">
                <a:latin typeface="华文中宋" panose="02010600040101010101" pitchFamily="2" charset="-122"/>
                <a:ea typeface="华文中宋" panose="02010600040101010101" pitchFamily="2" charset="-122"/>
                <a:cs typeface="OPPOSans R" panose="00020600040101010101" pitchFamily="18" charset="-122"/>
              </a:rPr>
              <a:t>话的删除功能</a:t>
            </a:r>
            <a:endParaRPr kumimoji="0" lang="zh-CN" altLang="en-US" sz="2000" b="0" i="0" u="none" strike="noStrike" kern="1200" cap="none" spc="120" normalizeH="0" baseline="0" noProof="0" dirty="0">
              <a:ln>
                <a:noFill/>
              </a:ln>
              <a:effectLst/>
              <a:uLnTx/>
              <a:uFillTx/>
              <a:latin typeface="华文中宋" panose="02010600040101010101" pitchFamily="2" charset="-122"/>
              <a:ea typeface="华文中宋" panose="02010600040101010101" pitchFamily="2" charset="-122"/>
              <a:cs typeface="OPPOSans R" panose="00020600040101010101" pitchFamily="18" charset="-122"/>
            </a:endParaRPr>
          </a:p>
        </p:txBody>
      </p:sp>
      <p:sp>
        <p:nvSpPr>
          <p:cNvPr id="186" name="文本框 185">
            <a:extLst>
              <a:ext uri="{FF2B5EF4-FFF2-40B4-BE49-F238E27FC236}">
                <a16:creationId xmlns:a16="http://schemas.microsoft.com/office/drawing/2014/main" id="{A7176995-F39B-4B3D-84F5-EE141D328445}"/>
              </a:ext>
            </a:extLst>
          </p:cNvPr>
          <p:cNvSpPr txBox="1"/>
          <p:nvPr/>
        </p:nvSpPr>
        <p:spPr>
          <a:xfrm>
            <a:off x="2339717" y="181741"/>
            <a:ext cx="2636460" cy="580159"/>
          </a:xfrm>
          <a:prstGeom prst="rect">
            <a:avLst/>
          </a:prstGeom>
          <a:noFill/>
          <a:ln w="12700">
            <a:noFill/>
          </a:ln>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800" b="0" i="0" dirty="0">
                <a:effectLst/>
                <a:latin typeface="华文新魏" panose="02010800040101010101" pitchFamily="2" charset="-122"/>
                <a:ea typeface="华文新魏" panose="02010800040101010101" pitchFamily="2" charset="-122"/>
              </a:rPr>
              <a:t>功能模块</a:t>
            </a:r>
            <a:r>
              <a:rPr lang="zh-CN" altLang="en-US" sz="2800" dirty="0">
                <a:latin typeface="华文新魏" panose="02010800040101010101" pitchFamily="2" charset="-122"/>
                <a:ea typeface="华文新魏" panose="02010800040101010101" pitchFamily="2" charset="-122"/>
              </a:rPr>
              <a:t>介绍</a:t>
            </a:r>
            <a:endParaRPr kumimoji="0" lang="zh-CN" altLang="en-US" sz="2800" b="0" i="0" u="none" strike="noStrike" kern="1200" cap="none" spc="120" normalizeH="0" baseline="0" noProof="0" dirty="0">
              <a:ln>
                <a:noFill/>
              </a:ln>
              <a:effectLst/>
              <a:uLnTx/>
              <a:uFillTx/>
              <a:latin typeface="华文新魏" panose="02010800040101010101" pitchFamily="2" charset="-122"/>
              <a:ea typeface="华文新魏" panose="02010800040101010101" pitchFamily="2" charset="-122"/>
              <a:cs typeface="OPPOSans R" panose="00020600040101010101" pitchFamily="18" charset="-122"/>
            </a:endParaRPr>
          </a:p>
        </p:txBody>
      </p:sp>
      <p:cxnSp>
        <p:nvCxnSpPr>
          <p:cNvPr id="187" name="直接箭头连接符 186">
            <a:extLst>
              <a:ext uri="{FF2B5EF4-FFF2-40B4-BE49-F238E27FC236}">
                <a16:creationId xmlns:a16="http://schemas.microsoft.com/office/drawing/2014/main" id="{8DD15DBF-EB93-4288-A878-86D10C11E6E2}"/>
              </a:ext>
            </a:extLst>
          </p:cNvPr>
          <p:cNvCxnSpPr>
            <a:cxnSpLocks/>
          </p:cNvCxnSpPr>
          <p:nvPr/>
        </p:nvCxnSpPr>
        <p:spPr>
          <a:xfrm flipV="1">
            <a:off x="9712020" y="1417734"/>
            <a:ext cx="634339" cy="85552"/>
          </a:xfrm>
          <a:prstGeom prst="straightConnector1">
            <a:avLst/>
          </a:prstGeom>
          <a:ln>
            <a:solidFill>
              <a:srgbClr val="FF0000"/>
            </a:solidFill>
            <a:bevel/>
            <a:headEnd type="none" w="lg" len="lg"/>
            <a:tailEnd type="arrow" w="lg" len="lg"/>
          </a:ln>
        </p:spPr>
        <p:style>
          <a:lnRef idx="3">
            <a:schemeClr val="dk1"/>
          </a:lnRef>
          <a:fillRef idx="0">
            <a:schemeClr val="dk1"/>
          </a:fillRef>
          <a:effectRef idx="2">
            <a:schemeClr val="dk1"/>
          </a:effectRef>
          <a:fontRef idx="minor">
            <a:schemeClr val="tx1"/>
          </a:fontRef>
        </p:style>
      </p:cxnSp>
      <p:sp>
        <p:nvSpPr>
          <p:cNvPr id="188" name="文本框 187">
            <a:extLst>
              <a:ext uri="{FF2B5EF4-FFF2-40B4-BE49-F238E27FC236}">
                <a16:creationId xmlns:a16="http://schemas.microsoft.com/office/drawing/2014/main" id="{BE1D57ED-7FBB-4C23-8CFD-9E51B6F1ECC7}"/>
              </a:ext>
            </a:extLst>
          </p:cNvPr>
          <p:cNvSpPr txBox="1"/>
          <p:nvPr/>
        </p:nvSpPr>
        <p:spPr>
          <a:xfrm>
            <a:off x="10249799" y="1103497"/>
            <a:ext cx="1822891" cy="430246"/>
          </a:xfrm>
          <a:prstGeom prst="rect">
            <a:avLst/>
          </a:prstGeom>
          <a:noFill/>
          <a:ln w="12700">
            <a:noFill/>
          </a:ln>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120" normalizeH="0" baseline="0" noProof="0" dirty="0">
                <a:ln>
                  <a:noFill/>
                </a:ln>
                <a:effectLst/>
                <a:uLnTx/>
                <a:uFillTx/>
                <a:latin typeface="华文中宋" panose="02010600040101010101" pitchFamily="2" charset="-122"/>
                <a:ea typeface="华文中宋" panose="02010600040101010101" pitchFamily="2" charset="-122"/>
                <a:cs typeface="OPPOSans R" panose="00020600040101010101" pitchFamily="18" charset="-122"/>
              </a:rPr>
              <a:t>重载页面按钮</a:t>
            </a:r>
            <a:endParaRPr kumimoji="0" lang="zh-CN" altLang="en-US" sz="2000" b="0" i="0" u="none" strike="noStrike" kern="1200" cap="none" spc="120" normalizeH="0" baseline="0" noProof="0" dirty="0">
              <a:ln>
                <a:noFill/>
              </a:ln>
              <a:effectLst/>
              <a:uLnTx/>
              <a:uFillTx/>
              <a:latin typeface="华文中宋" panose="02010600040101010101" pitchFamily="2" charset="-122"/>
              <a:ea typeface="华文中宋" panose="02010600040101010101" pitchFamily="2" charset="-122"/>
              <a:cs typeface="OPPOSans R" panose="00020600040101010101" pitchFamily="18" charset="-122"/>
            </a:endParaRPr>
          </a:p>
        </p:txBody>
      </p:sp>
    </p:spTree>
    <p:extLst>
      <p:ext uri="{BB962C8B-B14F-4D97-AF65-F5344CB8AC3E}">
        <p14:creationId xmlns:p14="http://schemas.microsoft.com/office/powerpoint/2010/main" val="22254290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3C6D51E-449B-4FBD-BE18-507E636E4DD1}"/>
              </a:ext>
            </a:extLst>
          </p:cNvPr>
          <p:cNvPicPr>
            <a:picLocks noChangeAspect="1"/>
          </p:cNvPicPr>
          <p:nvPr/>
        </p:nvPicPr>
        <p:blipFill>
          <a:blip r:embed="rId2"/>
          <a:stretch>
            <a:fillRect/>
          </a:stretch>
        </p:blipFill>
        <p:spPr>
          <a:xfrm>
            <a:off x="0" y="0"/>
            <a:ext cx="12192000" cy="6858000"/>
          </a:xfrm>
          <a:prstGeom prst="rect">
            <a:avLst/>
          </a:prstGeom>
        </p:spPr>
      </p:pic>
      <p:sp>
        <p:nvSpPr>
          <p:cNvPr id="3" name="文本框 2">
            <a:extLst>
              <a:ext uri="{FF2B5EF4-FFF2-40B4-BE49-F238E27FC236}">
                <a16:creationId xmlns:a16="http://schemas.microsoft.com/office/drawing/2014/main" id="{5461B16E-AF22-4F5B-B5FC-39C4E1CADFC5}"/>
              </a:ext>
            </a:extLst>
          </p:cNvPr>
          <p:cNvSpPr txBox="1"/>
          <p:nvPr/>
        </p:nvSpPr>
        <p:spPr>
          <a:xfrm>
            <a:off x="496213" y="340301"/>
            <a:ext cx="271621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rPr>
              <a:t>作品介绍</a:t>
            </a:r>
            <a:endParaRPr lang="en-US" altLang="zh-CN"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120" normalizeH="0" baseline="0" noProof="0" dirty="0">
              <a:ln>
                <a:noFill/>
              </a:ln>
              <a:solidFill>
                <a:schemeClr val="accent1"/>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endParaRPr>
          </a:p>
        </p:txBody>
      </p:sp>
      <p:pic>
        <p:nvPicPr>
          <p:cNvPr id="1030" name="Picture 6">
            <a:extLst>
              <a:ext uri="{FF2B5EF4-FFF2-40B4-BE49-F238E27FC236}">
                <a16:creationId xmlns:a16="http://schemas.microsoft.com/office/drawing/2014/main" id="{C9AC748D-0CBA-4339-88C4-3DA4797A9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9673" y="0"/>
            <a:ext cx="3064232" cy="6628685"/>
          </a:xfrm>
          <a:prstGeom prst="rect">
            <a:avLst/>
          </a:prstGeom>
          <a:noFill/>
          <a:extLst>
            <a:ext uri="{909E8E84-426E-40DD-AFC4-6F175D3DCCD1}">
              <a14:hiddenFill xmlns:a14="http://schemas.microsoft.com/office/drawing/2010/main">
                <a:solidFill>
                  <a:srgbClr val="FFFFFF"/>
                </a:solidFill>
              </a14:hiddenFill>
            </a:ext>
          </a:extLst>
        </p:spPr>
      </p:pic>
      <p:sp>
        <p:nvSpPr>
          <p:cNvPr id="12" name="椭圆 11">
            <a:extLst>
              <a:ext uri="{FF2B5EF4-FFF2-40B4-BE49-F238E27FC236}">
                <a16:creationId xmlns:a16="http://schemas.microsoft.com/office/drawing/2014/main" id="{7D330FDB-5FCF-49A2-8AB6-7E35F3E597B8}"/>
              </a:ext>
            </a:extLst>
          </p:cNvPr>
          <p:cNvSpPr/>
          <p:nvPr/>
        </p:nvSpPr>
        <p:spPr>
          <a:xfrm>
            <a:off x="2314230" y="440878"/>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3" name="椭圆 12">
            <a:extLst>
              <a:ext uri="{FF2B5EF4-FFF2-40B4-BE49-F238E27FC236}">
                <a16:creationId xmlns:a16="http://schemas.microsoft.com/office/drawing/2014/main" id="{6413B02E-ACD1-4F99-8C63-21F7EC57AB46}"/>
              </a:ext>
            </a:extLst>
          </p:cNvPr>
          <p:cNvSpPr/>
          <p:nvPr/>
        </p:nvSpPr>
        <p:spPr>
          <a:xfrm>
            <a:off x="5762626" y="1919551"/>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4FBEA774-D23A-4C03-A723-E178720EFC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829814"/>
            <a:ext cx="6688579" cy="5142202"/>
          </a:xfrm>
          <a:prstGeom prst="rect">
            <a:avLst/>
          </a:prstGeom>
        </p:spPr>
      </p:pic>
      <p:sp>
        <p:nvSpPr>
          <p:cNvPr id="18" name="文本框 17">
            <a:extLst>
              <a:ext uri="{FF2B5EF4-FFF2-40B4-BE49-F238E27FC236}">
                <a16:creationId xmlns:a16="http://schemas.microsoft.com/office/drawing/2014/main" id="{78E20422-C78C-47CF-B2CC-73BAA8102098}"/>
              </a:ext>
            </a:extLst>
          </p:cNvPr>
          <p:cNvSpPr txBox="1"/>
          <p:nvPr/>
        </p:nvSpPr>
        <p:spPr>
          <a:xfrm>
            <a:off x="3315463" y="6063274"/>
            <a:ext cx="5984399" cy="565411"/>
          </a:xfrm>
          <a:prstGeom prst="rect">
            <a:avLst/>
          </a:prstGeom>
          <a:noFill/>
          <a:ln w="12700">
            <a:noFill/>
          </a:ln>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800" b="0" i="0" dirty="0">
                <a:effectLst/>
                <a:latin typeface="华文中宋" panose="02010600040101010101" pitchFamily="2" charset="-122"/>
                <a:ea typeface="华文中宋" panose="02010600040101010101" pitchFamily="2" charset="-122"/>
              </a:rPr>
              <a:t>响应式设计，兼容多端页面大小</a:t>
            </a:r>
            <a:endParaRPr kumimoji="0" lang="zh-CN" altLang="en-US" sz="2800" b="0" i="0" u="none" strike="noStrike" kern="1200" cap="none" spc="120" normalizeH="0" baseline="0" noProof="0" dirty="0">
              <a:ln>
                <a:noFill/>
              </a:ln>
              <a:effectLst/>
              <a:uLnTx/>
              <a:uFillTx/>
              <a:latin typeface="华文中宋" panose="02010600040101010101" pitchFamily="2" charset="-122"/>
              <a:ea typeface="华文中宋" panose="02010600040101010101" pitchFamily="2" charset="-122"/>
              <a:cs typeface="OPPOSans R" panose="00020600040101010101" pitchFamily="18" charset="-122"/>
            </a:endParaRPr>
          </a:p>
        </p:txBody>
      </p:sp>
    </p:spTree>
    <p:extLst>
      <p:ext uri="{BB962C8B-B14F-4D97-AF65-F5344CB8AC3E}">
        <p14:creationId xmlns:p14="http://schemas.microsoft.com/office/powerpoint/2010/main" val="3715799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B5F6874F-8883-480E-972C-4D8D88118A20}"/>
              </a:ext>
            </a:extLst>
          </p:cNvPr>
          <p:cNvGrpSpPr/>
          <p:nvPr/>
        </p:nvGrpSpPr>
        <p:grpSpPr>
          <a:xfrm>
            <a:off x="6931070" y="2595815"/>
            <a:ext cx="8100453" cy="4604534"/>
            <a:chOff x="5482247" y="-2857897"/>
            <a:chExt cx="8609910" cy="4894124"/>
          </a:xfrm>
        </p:grpSpPr>
        <p:sp>
          <p:nvSpPr>
            <p:cNvPr id="30" name="文本框 29">
              <a:extLst>
                <a:ext uri="{FF2B5EF4-FFF2-40B4-BE49-F238E27FC236}">
                  <a16:creationId xmlns:a16="http://schemas.microsoft.com/office/drawing/2014/main" id="{8F4FD7F0-7115-4C5C-AAB9-341A036A71FB}"/>
                </a:ext>
              </a:extLst>
            </p:cNvPr>
            <p:cNvSpPr txBox="1"/>
            <p:nvPr/>
          </p:nvSpPr>
          <p:spPr>
            <a:xfrm>
              <a:off x="5649197" y="-2857897"/>
              <a:ext cx="8442960" cy="4792505"/>
            </a:xfrm>
            <a:prstGeom prst="rect">
              <a:avLst/>
            </a:prstGeom>
            <a:noFill/>
            <a:scene3d>
              <a:camera prst="isometricOffAxis2Left"/>
              <a:lightRig rig="brightRoom" dir="t"/>
            </a:scene3d>
            <a:sp3d prstMaterial="matte"/>
          </p:spPr>
          <p:txBody>
            <a:bodyPr wrap="square" rtlCol="0">
              <a:sp3d extrusionH="342900" prstMaterial="translucentPowder"/>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700" b="0" i="0" u="none" strike="noStrike" kern="1200" cap="none" spc="0" normalizeH="0" baseline="0" noProof="0" dirty="0">
                  <a:ln>
                    <a:noFill/>
                  </a:ln>
                  <a:gradFill>
                    <a:gsLst>
                      <a:gs pos="100000">
                        <a:schemeClr val="accent2"/>
                      </a:gs>
                      <a:gs pos="4000">
                        <a:schemeClr val="accent1"/>
                      </a:gs>
                    </a:gsLst>
                    <a:path path="circle">
                      <a:fillToRect r="100000" b="100000"/>
                    </a:path>
                  </a:gradFill>
                  <a:effectLst/>
                  <a:uLnTx/>
                  <a:uFillTx/>
                  <a:latin typeface="OPPOSans H" panose="00020600040101010101" pitchFamily="18" charset="-122"/>
                  <a:ea typeface="OPPOSans H" panose="00020600040101010101" pitchFamily="18" charset="-122"/>
                  <a:cs typeface="OPPOSans H" panose="00020600040101010101" pitchFamily="18" charset="-122"/>
                </a:rPr>
                <a:t>03</a:t>
              </a:r>
              <a:endParaRPr kumimoji="0" lang="zh-CN" altLang="en-US" sz="28700" b="0" i="0" u="none" strike="noStrike" kern="1200" cap="none" spc="0" normalizeH="0" baseline="0" noProof="0" dirty="0">
                <a:ln>
                  <a:noFill/>
                </a:ln>
                <a:gradFill>
                  <a:gsLst>
                    <a:gs pos="100000">
                      <a:schemeClr val="accent2"/>
                    </a:gs>
                    <a:gs pos="4000">
                      <a:schemeClr val="accent1"/>
                    </a:gs>
                  </a:gsLst>
                  <a:path path="circle">
                    <a:fillToRect r="100000" b="100000"/>
                  </a:path>
                </a:gradFill>
                <a:effectLst/>
                <a:uLnTx/>
                <a:uFillTx/>
                <a:latin typeface="OPPOSans H" panose="00020600040101010101" pitchFamily="18" charset="-122"/>
                <a:ea typeface="OPPOSans H" panose="00020600040101010101" pitchFamily="18" charset="-122"/>
                <a:cs typeface="OPPOSans H" panose="00020600040101010101" pitchFamily="18" charset="-122"/>
              </a:endParaRPr>
            </a:p>
          </p:txBody>
        </p:sp>
        <p:sp>
          <p:nvSpPr>
            <p:cNvPr id="31" name="文本框 30">
              <a:extLst>
                <a:ext uri="{FF2B5EF4-FFF2-40B4-BE49-F238E27FC236}">
                  <a16:creationId xmlns:a16="http://schemas.microsoft.com/office/drawing/2014/main" id="{CD7F7AE7-113D-4463-81A2-7EBE28AEEA69}"/>
                </a:ext>
              </a:extLst>
            </p:cNvPr>
            <p:cNvSpPr txBox="1"/>
            <p:nvPr/>
          </p:nvSpPr>
          <p:spPr>
            <a:xfrm>
              <a:off x="5636886" y="-2845995"/>
              <a:ext cx="8442960" cy="4792505"/>
            </a:xfrm>
            <a:prstGeom prst="rect">
              <a:avLst/>
            </a:prstGeom>
            <a:noFill/>
            <a:scene3d>
              <a:camera prst="isometricOffAxis2Left"/>
              <a:lightRig rig="brightRoom" dir="t"/>
            </a:scene3d>
            <a:sp3d prstMaterial="matte"/>
          </p:spPr>
          <p:txBody>
            <a:bodyPr wrap="square" rtlCol="0">
              <a:sp3d extrusionH="342900" prstMaterial="translucentPowder"/>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700" b="0" i="0" u="none" strike="noStrike" kern="1200" cap="none" spc="0" normalizeH="0" baseline="0" noProof="0" dirty="0">
                  <a:ln>
                    <a:noFill/>
                  </a:ln>
                  <a:gradFill>
                    <a:gsLst>
                      <a:gs pos="100000">
                        <a:schemeClr val="accent2"/>
                      </a:gs>
                      <a:gs pos="4000">
                        <a:schemeClr val="accent1"/>
                      </a:gs>
                    </a:gsLst>
                    <a:path path="circle">
                      <a:fillToRect r="100000" b="100000"/>
                    </a:path>
                  </a:gradFill>
                  <a:effectLst>
                    <a:reflection blurRad="38100" stA="55000" endA="300" endPos="15000" dir="5400000" sy="-100000" algn="bl" rotWithShape="0"/>
                  </a:effectLst>
                  <a:uLnTx/>
                  <a:uFillTx/>
                  <a:latin typeface="OPPOSans H" panose="00020600040101010101" pitchFamily="18" charset="-122"/>
                  <a:ea typeface="OPPOSans H" panose="00020600040101010101" pitchFamily="18" charset="-122"/>
                  <a:cs typeface="OPPOSans H" panose="00020600040101010101" pitchFamily="18" charset="-122"/>
                </a:rPr>
                <a:t>03</a:t>
              </a:r>
              <a:endParaRPr kumimoji="0" lang="zh-CN" altLang="en-US" sz="28700" b="0" i="0" u="none" strike="noStrike" kern="1200" cap="none" spc="0" normalizeH="0" baseline="0" noProof="0" dirty="0">
                <a:ln>
                  <a:noFill/>
                </a:ln>
                <a:gradFill>
                  <a:gsLst>
                    <a:gs pos="100000">
                      <a:schemeClr val="accent2"/>
                    </a:gs>
                    <a:gs pos="4000">
                      <a:schemeClr val="accent1"/>
                    </a:gs>
                  </a:gsLst>
                  <a:path path="circle">
                    <a:fillToRect r="100000" b="100000"/>
                  </a:path>
                </a:gradFill>
                <a:effectLst>
                  <a:reflection blurRad="38100" stA="55000" endA="300" endPos="15000" dir="5400000" sy="-100000" algn="bl" rotWithShape="0"/>
                </a:effectLst>
                <a:uLnTx/>
                <a:uFillTx/>
                <a:latin typeface="OPPOSans H" panose="00020600040101010101" pitchFamily="18" charset="-122"/>
                <a:ea typeface="OPPOSans H" panose="00020600040101010101" pitchFamily="18" charset="-122"/>
                <a:cs typeface="OPPOSans H" panose="00020600040101010101" pitchFamily="18" charset="-122"/>
              </a:endParaRPr>
            </a:p>
          </p:txBody>
        </p:sp>
        <p:sp>
          <p:nvSpPr>
            <p:cNvPr id="32" name="文本框 31">
              <a:extLst>
                <a:ext uri="{FF2B5EF4-FFF2-40B4-BE49-F238E27FC236}">
                  <a16:creationId xmlns:a16="http://schemas.microsoft.com/office/drawing/2014/main" id="{F98823BE-CFA7-4B3D-89C6-9682F91410EF}"/>
                </a:ext>
              </a:extLst>
            </p:cNvPr>
            <p:cNvSpPr txBox="1"/>
            <p:nvPr/>
          </p:nvSpPr>
          <p:spPr>
            <a:xfrm>
              <a:off x="5482247" y="-2756278"/>
              <a:ext cx="8442960" cy="4792505"/>
            </a:xfrm>
            <a:prstGeom prst="rect">
              <a:avLst/>
            </a:prstGeom>
            <a:noFill/>
            <a:effectLst/>
            <a:scene3d>
              <a:camera prst="isometricOffAxis2Left"/>
              <a:lightRig rig="contrasting" dir="t"/>
            </a:scene3d>
            <a:sp3d prstMaterial="matte"/>
          </p:spPr>
          <p:txBody>
            <a:bodyPr wrap="square" rtlCol="0">
              <a:sp3d prstMaterial="translucentPowder"/>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700" b="0" i="0" u="none" strike="noStrike" kern="1200" cap="none" spc="0" normalizeH="0" baseline="0" noProof="0" dirty="0">
                  <a:ln>
                    <a:noFill/>
                  </a:ln>
                  <a:gradFill>
                    <a:gsLst>
                      <a:gs pos="100000">
                        <a:schemeClr val="accent1"/>
                      </a:gs>
                      <a:gs pos="4000">
                        <a:schemeClr val="accent2"/>
                      </a:gs>
                    </a:gsLst>
                    <a:path path="circle">
                      <a:fillToRect r="100000" b="100000"/>
                    </a:path>
                  </a:gradFill>
                  <a:effectLst>
                    <a:reflection blurRad="38100" stA="55000" endA="300" endPos="15000" dir="5400000" sy="-100000" algn="bl" rotWithShape="0"/>
                  </a:effectLst>
                  <a:uLnTx/>
                  <a:uFillTx/>
                  <a:latin typeface="OPPOSans H" panose="00020600040101010101" pitchFamily="18" charset="-122"/>
                  <a:ea typeface="OPPOSans H" panose="00020600040101010101" pitchFamily="18" charset="-122"/>
                  <a:cs typeface="OPPOSans H" panose="00020600040101010101" pitchFamily="18" charset="-122"/>
                </a:rPr>
                <a:t>03</a:t>
              </a:r>
              <a:endParaRPr kumimoji="0" lang="zh-CN" altLang="en-US" sz="28700" b="0" i="0" u="none" strike="noStrike" kern="1200" cap="none" spc="0" normalizeH="0" baseline="0" noProof="0" dirty="0">
                <a:ln>
                  <a:noFill/>
                </a:ln>
                <a:gradFill>
                  <a:gsLst>
                    <a:gs pos="100000">
                      <a:schemeClr val="accent1"/>
                    </a:gs>
                    <a:gs pos="4000">
                      <a:schemeClr val="accent2"/>
                    </a:gs>
                  </a:gsLst>
                  <a:path path="circle">
                    <a:fillToRect r="100000" b="100000"/>
                  </a:path>
                </a:gradFill>
                <a:effectLst>
                  <a:reflection blurRad="38100" stA="55000" endA="300" endPos="15000" dir="5400000" sy="-100000" algn="bl" rotWithShape="0"/>
                </a:effectLst>
                <a:uLnTx/>
                <a:uFillTx/>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9" name="文本框 8">
            <a:extLst>
              <a:ext uri="{FF2B5EF4-FFF2-40B4-BE49-F238E27FC236}">
                <a16:creationId xmlns:a16="http://schemas.microsoft.com/office/drawing/2014/main" id="{0FC2F83F-8BAA-4C15-A9A1-106509D73C5F}"/>
              </a:ext>
            </a:extLst>
          </p:cNvPr>
          <p:cNvSpPr txBox="1"/>
          <p:nvPr/>
        </p:nvSpPr>
        <p:spPr>
          <a:xfrm>
            <a:off x="1908260" y="1698560"/>
            <a:ext cx="4554031" cy="923330"/>
          </a:xfrm>
          <a:prstGeom prst="rect">
            <a:avLst/>
          </a:prstGeom>
          <a:noFill/>
        </p:spPr>
        <p:txBody>
          <a:bodyPr wrap="square" rtlCol="0">
            <a:spAutoFit/>
          </a:bodyPr>
          <a:lstStyle/>
          <a:p>
            <a:pPr lvl="0">
              <a:defRPr/>
            </a:pPr>
            <a:r>
              <a:rPr lang="zh-CN" altLang="en-US" sz="54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rPr>
              <a:t>应用前景</a:t>
            </a:r>
          </a:p>
        </p:txBody>
      </p:sp>
      <p:sp>
        <p:nvSpPr>
          <p:cNvPr id="10" name="文本框 9">
            <a:extLst>
              <a:ext uri="{FF2B5EF4-FFF2-40B4-BE49-F238E27FC236}">
                <a16:creationId xmlns:a16="http://schemas.microsoft.com/office/drawing/2014/main" id="{0047815B-E6F0-4067-B71B-F586130B1B3D}"/>
              </a:ext>
            </a:extLst>
          </p:cNvPr>
          <p:cNvSpPr txBox="1"/>
          <p:nvPr/>
        </p:nvSpPr>
        <p:spPr>
          <a:xfrm>
            <a:off x="2027239" y="2611795"/>
            <a:ext cx="4659312" cy="295145"/>
          </a:xfrm>
          <a:prstGeom prst="rect">
            <a:avLst/>
          </a:prstGeom>
          <a:noFill/>
        </p:spPr>
        <p:txBody>
          <a:bodyPr wrap="square" rtlCol="0">
            <a:spAutoFit/>
          </a:bodyPr>
          <a:lstStyle/>
          <a:p>
            <a:pPr lvl="0">
              <a:lnSpc>
                <a:spcPct val="120000"/>
              </a:lnSpc>
              <a:defRPr/>
            </a:pPr>
            <a:r>
              <a:rPr lang="zh-CN" altLang="en-US" sz="1200" spc="120" dirty="0">
                <a:solidFill>
                  <a:schemeClr val="bg2">
                    <a:lumMod val="75000"/>
                  </a:schemeClr>
                </a:solidFill>
                <a:latin typeface="OPPOSans R" panose="00020600040101010101" pitchFamily="18" charset="-122"/>
                <a:ea typeface="OPPOSans R" panose="00020600040101010101" pitchFamily="18" charset="-122"/>
                <a:cs typeface="OPPOSans R" panose="00020600040101010101" pitchFamily="18" charset="-122"/>
              </a:rPr>
              <a:t>智能体赋能新型工业化，为企业起步快速建立工作流。</a:t>
            </a:r>
          </a:p>
        </p:txBody>
      </p:sp>
    </p:spTree>
    <p:extLst>
      <p:ext uri="{BB962C8B-B14F-4D97-AF65-F5344CB8AC3E}">
        <p14:creationId xmlns:p14="http://schemas.microsoft.com/office/powerpoint/2010/main" val="1364691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descr="城市街道与高楼大厦的路上&#10;&#10;描述已自动生成">
            <a:extLst>
              <a:ext uri="{FF2B5EF4-FFF2-40B4-BE49-F238E27FC236}">
                <a16:creationId xmlns:a16="http://schemas.microsoft.com/office/drawing/2014/main" id="{573C8205-8023-48CD-A366-3CEAD4B691FC}"/>
              </a:ext>
            </a:extLst>
          </p:cNvPr>
          <p:cNvPicPr>
            <a:picLocks noChangeAspect="1"/>
          </p:cNvPicPr>
          <p:nvPr/>
        </p:nvPicPr>
        <p:blipFill rotWithShape="1">
          <a:blip r:embed="rId3">
            <a:extLst>
              <a:ext uri="{28A0092B-C50C-407E-A947-70E740481C1C}">
                <a14:useLocalDpi xmlns:a14="http://schemas.microsoft.com/office/drawing/2010/main" val="0"/>
              </a:ext>
            </a:extLst>
          </a:blip>
          <a:srcRect b="15632"/>
          <a:stretch/>
        </p:blipFill>
        <p:spPr>
          <a:xfrm>
            <a:off x="0" y="1"/>
            <a:ext cx="12192000" cy="6858000"/>
          </a:xfrm>
          <a:prstGeom prst="rect">
            <a:avLst/>
          </a:prstGeom>
        </p:spPr>
      </p:pic>
      <p:sp>
        <p:nvSpPr>
          <p:cNvPr id="9" name="矩形 8">
            <a:extLst>
              <a:ext uri="{FF2B5EF4-FFF2-40B4-BE49-F238E27FC236}">
                <a16:creationId xmlns:a16="http://schemas.microsoft.com/office/drawing/2014/main" id="{032D17F2-2B51-4F18-B341-DD5A2BB68AC4}"/>
              </a:ext>
            </a:extLst>
          </p:cNvPr>
          <p:cNvSpPr/>
          <p:nvPr/>
        </p:nvSpPr>
        <p:spPr>
          <a:xfrm>
            <a:off x="0" y="0"/>
            <a:ext cx="12192000" cy="6858000"/>
          </a:xfrm>
          <a:prstGeom prst="rect">
            <a:avLst/>
          </a:prstGeom>
          <a:gradFill flip="none" rotWithShape="1">
            <a:gsLst>
              <a:gs pos="0">
                <a:schemeClr val="bg1"/>
              </a:gs>
              <a:gs pos="100000">
                <a:schemeClr val="accent2">
                  <a:alpha val="9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3" name="组合 2">
            <a:extLst>
              <a:ext uri="{FF2B5EF4-FFF2-40B4-BE49-F238E27FC236}">
                <a16:creationId xmlns:a16="http://schemas.microsoft.com/office/drawing/2014/main" id="{2DCB2A3B-32F1-4DA9-8204-A5210F7DD28C}"/>
              </a:ext>
            </a:extLst>
          </p:cNvPr>
          <p:cNvGrpSpPr/>
          <p:nvPr/>
        </p:nvGrpSpPr>
        <p:grpSpPr>
          <a:xfrm>
            <a:off x="590769" y="354733"/>
            <a:ext cx="2716212" cy="755291"/>
            <a:chOff x="590769" y="227733"/>
            <a:chExt cx="2716212" cy="755291"/>
          </a:xfrm>
        </p:grpSpPr>
        <p:sp>
          <p:nvSpPr>
            <p:cNvPr id="66" name="椭圆 65">
              <a:extLst>
                <a:ext uri="{FF2B5EF4-FFF2-40B4-BE49-F238E27FC236}">
                  <a16:creationId xmlns:a16="http://schemas.microsoft.com/office/drawing/2014/main" id="{B5A4B239-F9C6-4D6F-A275-E17C7B688704}"/>
                </a:ext>
              </a:extLst>
            </p:cNvPr>
            <p:cNvSpPr/>
            <p:nvPr/>
          </p:nvSpPr>
          <p:spPr>
            <a:xfrm>
              <a:off x="2666272" y="227733"/>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6" name="组合 15">
              <a:extLst>
                <a:ext uri="{FF2B5EF4-FFF2-40B4-BE49-F238E27FC236}">
                  <a16:creationId xmlns:a16="http://schemas.microsoft.com/office/drawing/2014/main" id="{D130752C-FFA7-47DC-AADE-4AD3F13C2369}"/>
                </a:ext>
              </a:extLst>
            </p:cNvPr>
            <p:cNvGrpSpPr/>
            <p:nvPr/>
          </p:nvGrpSpPr>
          <p:grpSpPr>
            <a:xfrm>
              <a:off x="590769" y="244923"/>
              <a:ext cx="2716212" cy="738101"/>
              <a:chOff x="2017259" y="3792045"/>
              <a:chExt cx="2716212" cy="738101"/>
            </a:xfrm>
          </p:grpSpPr>
          <p:sp>
            <p:nvSpPr>
              <p:cNvPr id="42" name="文本框 41">
                <a:extLst>
                  <a:ext uri="{FF2B5EF4-FFF2-40B4-BE49-F238E27FC236}">
                    <a16:creationId xmlns:a16="http://schemas.microsoft.com/office/drawing/2014/main" id="{40C8F386-11D5-4867-9AE9-0799206D8F12}"/>
                  </a:ext>
                </a:extLst>
              </p:cNvPr>
              <p:cNvSpPr txBox="1"/>
              <p:nvPr/>
            </p:nvSpPr>
            <p:spPr>
              <a:xfrm>
                <a:off x="2017259" y="3792045"/>
                <a:ext cx="2716212" cy="523220"/>
              </a:xfrm>
              <a:prstGeom prst="rect">
                <a:avLst/>
              </a:prstGeom>
              <a:noFill/>
            </p:spPr>
            <p:txBody>
              <a:bodyPr wrap="square" rtlCol="0">
                <a:spAutoFit/>
              </a:bodyPr>
              <a:lstStyle/>
              <a:p>
                <a:pPr lvl="0">
                  <a:defRPr/>
                </a:pPr>
                <a:r>
                  <a:rPr lang="zh-CN" altLang="en-US"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rPr>
                  <a:t>应用前景</a:t>
                </a:r>
              </a:p>
            </p:txBody>
          </p:sp>
          <p:sp>
            <p:nvSpPr>
              <p:cNvPr id="43" name="文本框 42">
                <a:extLst>
                  <a:ext uri="{FF2B5EF4-FFF2-40B4-BE49-F238E27FC236}">
                    <a16:creationId xmlns:a16="http://schemas.microsoft.com/office/drawing/2014/main" id="{851BB1A4-7E65-495A-A86C-AFF15C19FC2D}"/>
                  </a:ext>
                </a:extLst>
              </p:cNvPr>
              <p:cNvSpPr txBox="1"/>
              <p:nvPr/>
            </p:nvSpPr>
            <p:spPr>
              <a:xfrm>
                <a:off x="2022310" y="4253147"/>
                <a:ext cx="2500312" cy="276999"/>
              </a:xfrm>
              <a:prstGeom prst="rect">
                <a:avLst/>
              </a:prstGeom>
              <a:noFill/>
            </p:spPr>
            <p:txBody>
              <a:bodyPr wrap="square" rtlCol="0">
                <a:spAutoFit/>
              </a:bodyPr>
              <a:lstStyle/>
              <a:p>
                <a:pPr lvl="0">
                  <a:defRPr/>
                </a:pPr>
                <a:r>
                  <a:rPr lang="en-US" altLang="zh-CN" sz="1200" spc="120" dirty="0">
                    <a:solidFill>
                      <a:schemeClr val="tx1">
                        <a:lumMod val="50000"/>
                        <a:lumOff val="50000"/>
                      </a:schemeClr>
                    </a:solidFill>
                    <a:latin typeface="思源宋体 CN Heavy" panose="02020900000000000000" pitchFamily="18" charset="-122"/>
                    <a:ea typeface="思源宋体 CN Heavy" panose="02020900000000000000" pitchFamily="18" charset="-122"/>
                    <a:cs typeface="OPPOSans B" panose="00020600040101010101" pitchFamily="18" charset="-122"/>
                  </a:rPr>
                  <a:t>Application &amp; Prospect</a:t>
                </a:r>
              </a:p>
            </p:txBody>
          </p:sp>
        </p:grpSp>
      </p:grpSp>
      <p:sp>
        <p:nvSpPr>
          <p:cNvPr id="46" name="任意多边形: 形状 45">
            <a:extLst>
              <a:ext uri="{FF2B5EF4-FFF2-40B4-BE49-F238E27FC236}">
                <a16:creationId xmlns:a16="http://schemas.microsoft.com/office/drawing/2014/main" id="{4BB77D8F-D237-4D08-A311-D32CD7867CFC}"/>
              </a:ext>
            </a:extLst>
          </p:cNvPr>
          <p:cNvSpPr/>
          <p:nvPr/>
        </p:nvSpPr>
        <p:spPr>
          <a:xfrm rot="12761455">
            <a:off x="2074682" y="-1894409"/>
            <a:ext cx="10757598" cy="12183833"/>
          </a:xfrm>
          <a:custGeom>
            <a:avLst/>
            <a:gdLst>
              <a:gd name="connsiteX0" fmla="*/ 10757598 w 10757598"/>
              <a:gd name="connsiteY0" fmla="*/ 673171 h 12183833"/>
              <a:gd name="connsiteX1" fmla="*/ 10461986 w 10757598"/>
              <a:gd name="connsiteY1" fmla="*/ 743258 h 12183833"/>
              <a:gd name="connsiteX2" fmla="*/ 6702925 w 10757598"/>
              <a:gd name="connsiteY2" fmla="*/ 2129660 h 12183833"/>
              <a:gd name="connsiteX3" fmla="*/ 6238511 w 10757598"/>
              <a:gd name="connsiteY3" fmla="*/ 2378939 h 12183833"/>
              <a:gd name="connsiteX4" fmla="*/ 9807549 w 10757598"/>
              <a:gd name="connsiteY4" fmla="*/ 88457 h 12183833"/>
              <a:gd name="connsiteX5" fmla="*/ 9908327 w 10757598"/>
              <a:gd name="connsiteY5" fmla="*/ 69210 h 12183833"/>
              <a:gd name="connsiteX6" fmla="*/ 10325581 w 10757598"/>
              <a:gd name="connsiteY6" fmla="*/ 0 h 12183833"/>
              <a:gd name="connsiteX7" fmla="*/ 3890844 w 10757598"/>
              <a:gd name="connsiteY7" fmla="*/ 12034390 h 12183833"/>
              <a:gd name="connsiteX8" fmla="*/ 3657981 w 10757598"/>
              <a:gd name="connsiteY8" fmla="*/ 12183833 h 12183833"/>
              <a:gd name="connsiteX9" fmla="*/ 0 w 10757598"/>
              <a:gd name="connsiteY9" fmla="*/ 6483954 h 12183833"/>
              <a:gd name="connsiteX10" fmla="*/ 28199 w 10757598"/>
              <a:gd name="connsiteY10" fmla="*/ 6364499 h 12183833"/>
              <a:gd name="connsiteX11" fmla="*/ 4968787 w 10757598"/>
              <a:gd name="connsiteY11" fmla="*/ 3193803 h 12183833"/>
              <a:gd name="connsiteX12" fmla="*/ 4864005 w 10757598"/>
              <a:gd name="connsiteY12" fmla="*/ 3268871 h 12183833"/>
              <a:gd name="connsiteX13" fmla="*/ 2031079 w 10757598"/>
              <a:gd name="connsiteY13" fmla="*/ 8072235 h 12183833"/>
              <a:gd name="connsiteX14" fmla="*/ 3591098 w 10757598"/>
              <a:gd name="connsiteY14" fmla="*/ 11727058 h 1218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57598" h="12183833">
                <a:moveTo>
                  <a:pt x="10757598" y="673171"/>
                </a:moveTo>
                <a:lnTo>
                  <a:pt x="10461986" y="743258"/>
                </a:lnTo>
                <a:cubicBezTo>
                  <a:pt x="9077922" y="1092695"/>
                  <a:pt x="7810834" y="1562749"/>
                  <a:pt x="6702925" y="2129660"/>
                </a:cubicBezTo>
                <a:lnTo>
                  <a:pt x="6238511" y="2378939"/>
                </a:lnTo>
                <a:lnTo>
                  <a:pt x="9807549" y="88457"/>
                </a:lnTo>
                <a:lnTo>
                  <a:pt x="9908327" y="69210"/>
                </a:lnTo>
                <a:lnTo>
                  <a:pt x="10325581" y="0"/>
                </a:lnTo>
                <a:close/>
                <a:moveTo>
                  <a:pt x="3890844" y="12034390"/>
                </a:moveTo>
                <a:lnTo>
                  <a:pt x="3657981" y="12183833"/>
                </a:lnTo>
                <a:lnTo>
                  <a:pt x="0" y="6483954"/>
                </a:lnTo>
                <a:lnTo>
                  <a:pt x="28199" y="6364499"/>
                </a:lnTo>
                <a:lnTo>
                  <a:pt x="4968787" y="3193803"/>
                </a:lnTo>
                <a:lnTo>
                  <a:pt x="4864005" y="3268871"/>
                </a:lnTo>
                <a:cubicBezTo>
                  <a:pt x="3084747" y="4608307"/>
                  <a:pt x="2031080" y="6270996"/>
                  <a:pt x="2031079" y="8072235"/>
                </a:cubicBezTo>
                <a:cubicBezTo>
                  <a:pt x="2031080" y="9388525"/>
                  <a:pt x="2593763" y="10630826"/>
                  <a:pt x="3591098" y="11727058"/>
                </a:cubicBezTo>
                <a:close/>
              </a:path>
            </a:pathLst>
          </a:custGeom>
          <a:gradFill flip="none" rotWithShape="1">
            <a:gsLst>
              <a:gs pos="100000">
                <a:srgbClr val="136F5B">
                  <a:lumMod val="99000"/>
                  <a:alpha val="0"/>
                </a:srgbClr>
              </a:gs>
              <a:gs pos="0">
                <a:schemeClr val="accent1">
                  <a:alpha val="2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1" name="任意多边形: 形状 50">
            <a:extLst>
              <a:ext uri="{FF2B5EF4-FFF2-40B4-BE49-F238E27FC236}">
                <a16:creationId xmlns:a16="http://schemas.microsoft.com/office/drawing/2014/main" id="{6478AA1A-5E6B-4A32-9F8E-0CCA7F22ADFC}"/>
              </a:ext>
            </a:extLst>
          </p:cNvPr>
          <p:cNvSpPr/>
          <p:nvPr/>
        </p:nvSpPr>
        <p:spPr>
          <a:xfrm>
            <a:off x="1" y="435045"/>
            <a:ext cx="16207197" cy="3642981"/>
          </a:xfrm>
          <a:custGeom>
            <a:avLst/>
            <a:gdLst>
              <a:gd name="connsiteX0" fmla="*/ 15544799 w 16207197"/>
              <a:gd name="connsiteY0" fmla="*/ 578883 h 3642981"/>
              <a:gd name="connsiteX1" fmla="*/ 16066707 w 16207197"/>
              <a:gd name="connsiteY1" fmla="*/ 695059 h 3642981"/>
              <a:gd name="connsiteX2" fmla="*/ 16207197 w 16207197"/>
              <a:gd name="connsiteY2" fmla="*/ 730779 h 3642981"/>
              <a:gd name="connsiteX3" fmla="*/ 15768663 w 16207197"/>
              <a:gd name="connsiteY3" fmla="*/ 653738 h 3642981"/>
              <a:gd name="connsiteX4" fmla="*/ 15544799 w 16207197"/>
              <a:gd name="connsiteY4" fmla="*/ 619948 h 3642981"/>
              <a:gd name="connsiteX5" fmla="*/ 9911027 w 16207197"/>
              <a:gd name="connsiteY5" fmla="*/ 0 h 3642981"/>
              <a:gd name="connsiteX6" fmla="*/ 11541414 w 16207197"/>
              <a:gd name="connsiteY6" fmla="*/ 45964 h 3642981"/>
              <a:gd name="connsiteX7" fmla="*/ 12191999 w 16207197"/>
              <a:gd name="connsiteY7" fmla="*/ 92178 h 3642981"/>
              <a:gd name="connsiteX8" fmla="*/ 12191999 w 16207197"/>
              <a:gd name="connsiteY8" fmla="*/ 336105 h 3642981"/>
              <a:gd name="connsiteX9" fmla="*/ 12188758 w 16207197"/>
              <a:gd name="connsiteY9" fmla="*/ 336009 h 3642981"/>
              <a:gd name="connsiteX10" fmla="*/ 11653865 w 16207197"/>
              <a:gd name="connsiteY10" fmla="*/ 330740 h 3642981"/>
              <a:gd name="connsiteX11" fmla="*/ 203101 w 16207197"/>
              <a:gd name="connsiteY11" fmla="*/ 3480385 h 3642981"/>
              <a:gd name="connsiteX12" fmla="*/ 0 w 16207197"/>
              <a:gd name="connsiteY12" fmla="*/ 3642981 h 3642981"/>
              <a:gd name="connsiteX13" fmla="*/ 0 w 16207197"/>
              <a:gd name="connsiteY13" fmla="*/ 2002938 h 3642981"/>
              <a:gd name="connsiteX14" fmla="*/ 364210 w 16207197"/>
              <a:gd name="connsiteY14" fmla="*/ 1831073 h 3642981"/>
              <a:gd name="connsiteX15" fmla="*/ 9911027 w 16207197"/>
              <a:gd name="connsiteY15" fmla="*/ 0 h 364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207197" h="3642981">
                <a:moveTo>
                  <a:pt x="15544799" y="578883"/>
                </a:moveTo>
                <a:lnTo>
                  <a:pt x="16066707" y="695059"/>
                </a:lnTo>
                <a:lnTo>
                  <a:pt x="16207197" y="730779"/>
                </a:lnTo>
                <a:lnTo>
                  <a:pt x="15768663" y="653738"/>
                </a:lnTo>
                <a:lnTo>
                  <a:pt x="15544799" y="619948"/>
                </a:lnTo>
                <a:close/>
                <a:moveTo>
                  <a:pt x="9911027" y="0"/>
                </a:moveTo>
                <a:cubicBezTo>
                  <a:pt x="10462394" y="0"/>
                  <a:pt x="11006421" y="15602"/>
                  <a:pt x="11541414" y="45964"/>
                </a:cubicBezTo>
                <a:lnTo>
                  <a:pt x="12191999" y="92178"/>
                </a:lnTo>
                <a:lnTo>
                  <a:pt x="12191999" y="336105"/>
                </a:lnTo>
                <a:lnTo>
                  <a:pt x="12188758" y="336009"/>
                </a:lnTo>
                <a:cubicBezTo>
                  <a:pt x="12011296" y="332507"/>
                  <a:pt x="11832978" y="330740"/>
                  <a:pt x="11653865" y="330740"/>
                </a:cubicBezTo>
                <a:cubicBezTo>
                  <a:pt x="6892454" y="330740"/>
                  <a:pt x="2692731" y="1579374"/>
                  <a:pt x="203101" y="3480385"/>
                </a:cubicBezTo>
                <a:lnTo>
                  <a:pt x="0" y="3642981"/>
                </a:lnTo>
                <a:lnTo>
                  <a:pt x="0" y="2002938"/>
                </a:lnTo>
                <a:lnTo>
                  <a:pt x="364210" y="1831073"/>
                </a:lnTo>
                <a:cubicBezTo>
                  <a:pt x="2885699" y="693396"/>
                  <a:pt x="6235246" y="0"/>
                  <a:pt x="9911027" y="0"/>
                </a:cubicBezTo>
                <a:close/>
              </a:path>
            </a:pathLst>
          </a:custGeom>
          <a:gradFill flip="none" rotWithShape="1">
            <a:gsLst>
              <a:gs pos="100000">
                <a:srgbClr val="136F5B">
                  <a:lumMod val="99000"/>
                  <a:alpha val="0"/>
                </a:srgbClr>
              </a:gs>
              <a:gs pos="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8" name="文本框 37">
            <a:extLst>
              <a:ext uri="{FF2B5EF4-FFF2-40B4-BE49-F238E27FC236}">
                <a16:creationId xmlns:a16="http://schemas.microsoft.com/office/drawing/2014/main" id="{F8DBCC73-AA12-4B6B-882E-F785F3BAF855}"/>
              </a:ext>
            </a:extLst>
          </p:cNvPr>
          <p:cNvSpPr txBox="1"/>
          <p:nvPr/>
        </p:nvSpPr>
        <p:spPr>
          <a:xfrm rot="20331658">
            <a:off x="1045895" y="1928624"/>
            <a:ext cx="160416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12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rPr>
              <a:t>易用</a:t>
            </a:r>
          </a:p>
        </p:txBody>
      </p:sp>
      <p:sp>
        <p:nvSpPr>
          <p:cNvPr id="41" name="文本框 40">
            <a:extLst>
              <a:ext uri="{FF2B5EF4-FFF2-40B4-BE49-F238E27FC236}">
                <a16:creationId xmlns:a16="http://schemas.microsoft.com/office/drawing/2014/main" id="{E9932BBC-DA9F-4D14-BAE7-AB706466A763}"/>
              </a:ext>
            </a:extLst>
          </p:cNvPr>
          <p:cNvSpPr txBox="1"/>
          <p:nvPr/>
        </p:nvSpPr>
        <p:spPr>
          <a:xfrm rot="20704249">
            <a:off x="3684879" y="1062494"/>
            <a:ext cx="16041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12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rPr>
              <a:t>高效</a:t>
            </a:r>
          </a:p>
        </p:txBody>
      </p:sp>
      <p:sp>
        <p:nvSpPr>
          <p:cNvPr id="62" name="文本框 61">
            <a:extLst>
              <a:ext uri="{FF2B5EF4-FFF2-40B4-BE49-F238E27FC236}">
                <a16:creationId xmlns:a16="http://schemas.microsoft.com/office/drawing/2014/main" id="{330A2C49-81EB-4484-8E5D-17D227B062A2}"/>
              </a:ext>
            </a:extLst>
          </p:cNvPr>
          <p:cNvSpPr txBox="1"/>
          <p:nvPr/>
        </p:nvSpPr>
        <p:spPr>
          <a:xfrm rot="21001376">
            <a:off x="6434753" y="593075"/>
            <a:ext cx="160416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12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rPr>
              <a:t>安全</a:t>
            </a:r>
          </a:p>
        </p:txBody>
      </p:sp>
      <p:sp>
        <p:nvSpPr>
          <p:cNvPr id="63" name="文本框 62">
            <a:extLst>
              <a:ext uri="{FF2B5EF4-FFF2-40B4-BE49-F238E27FC236}">
                <a16:creationId xmlns:a16="http://schemas.microsoft.com/office/drawing/2014/main" id="{3036CC3F-18CA-4024-AA44-9FA185FC2F3B}"/>
              </a:ext>
            </a:extLst>
          </p:cNvPr>
          <p:cNvSpPr txBox="1"/>
          <p:nvPr/>
        </p:nvSpPr>
        <p:spPr>
          <a:xfrm rot="21328425">
            <a:off x="9083339" y="443176"/>
            <a:ext cx="16041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12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rPr>
              <a:t>可扩展</a:t>
            </a:r>
          </a:p>
        </p:txBody>
      </p:sp>
      <p:sp>
        <p:nvSpPr>
          <p:cNvPr id="45" name="文本框 44">
            <a:extLst>
              <a:ext uri="{FF2B5EF4-FFF2-40B4-BE49-F238E27FC236}">
                <a16:creationId xmlns:a16="http://schemas.microsoft.com/office/drawing/2014/main" id="{21774807-BDB6-491A-BC1A-931376F6395D}"/>
              </a:ext>
            </a:extLst>
          </p:cNvPr>
          <p:cNvSpPr txBox="1"/>
          <p:nvPr/>
        </p:nvSpPr>
        <p:spPr>
          <a:xfrm>
            <a:off x="1243243" y="3206750"/>
            <a:ext cx="19825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spc="120" dirty="0">
                <a:solidFill>
                  <a:prstClr val="black"/>
                </a:solidFill>
                <a:latin typeface="OPPOSans B" panose="00020600040101010101" pitchFamily="18" charset="-122"/>
                <a:ea typeface="OPPOSans B" panose="00020600040101010101" pitchFamily="18" charset="-122"/>
                <a:cs typeface="OPPOSans B" panose="00020600040101010101" pitchFamily="18" charset="-122"/>
              </a:rPr>
              <a:t>对话即工作</a:t>
            </a:r>
            <a:endParaRPr kumimoji="0" lang="zh-CN" altLang="en-US" sz="2000" b="0" i="0" u="none" strike="noStrike" kern="1200" cap="none" spc="120" normalizeH="0" baseline="0" noProof="0" dirty="0">
              <a:ln>
                <a:noFill/>
              </a:ln>
              <a:solidFill>
                <a:prstClr val="black"/>
              </a:solidFill>
              <a:effectLst/>
              <a:uLnTx/>
              <a:uFillTx/>
              <a:latin typeface="OPPOSans B" panose="00020600040101010101" pitchFamily="18" charset="-122"/>
              <a:ea typeface="OPPOSans B" panose="00020600040101010101" pitchFamily="18" charset="-122"/>
              <a:cs typeface="OPPOSans B" panose="00020600040101010101" pitchFamily="18" charset="-122"/>
            </a:endParaRPr>
          </a:p>
        </p:txBody>
      </p:sp>
      <p:sp>
        <p:nvSpPr>
          <p:cNvPr id="70" name="文本框 69">
            <a:extLst>
              <a:ext uri="{FF2B5EF4-FFF2-40B4-BE49-F238E27FC236}">
                <a16:creationId xmlns:a16="http://schemas.microsoft.com/office/drawing/2014/main" id="{E31C3DD7-3291-42D0-BACF-D33262291BB6}"/>
              </a:ext>
            </a:extLst>
          </p:cNvPr>
          <p:cNvSpPr txBox="1"/>
          <p:nvPr/>
        </p:nvSpPr>
        <p:spPr>
          <a:xfrm>
            <a:off x="1248486" y="3703948"/>
            <a:ext cx="2168354" cy="2135585"/>
          </a:xfrm>
          <a:prstGeom prst="rect">
            <a:avLst/>
          </a:prstGeom>
          <a:noFill/>
        </p:spPr>
        <p:txBody>
          <a:bodyPr wrap="square" rtlCol="0">
            <a:spAutoFit/>
          </a:bodyPr>
          <a:lstStyle/>
          <a:p>
            <a:pPr>
              <a:lnSpc>
                <a:spcPct val="120000"/>
              </a:lnSpc>
              <a:defRPr/>
            </a:pPr>
            <a:r>
              <a:rPr kumimoji="0" lang="zh-CN" altLang="en-US" sz="1600" b="0" i="0" u="none" strike="noStrike" kern="1200" cap="none" spc="120" normalizeH="0" baseline="0" noProof="0" dirty="0">
                <a:ln>
                  <a:noFill/>
                </a:ln>
                <a:solidFill>
                  <a:prstClr val="black">
                    <a:lumMod val="85000"/>
                    <a:lumOff val="15000"/>
                  </a:prstClr>
                </a:solidFill>
                <a:effectLst/>
                <a:uLnTx/>
                <a:uFillTx/>
                <a:latin typeface="OPPOSans R" panose="00020600040101010101" pitchFamily="18" charset="-122"/>
                <a:ea typeface="OPPOSans R" panose="00020600040101010101" pitchFamily="18" charset="-122"/>
                <a:cs typeface="OPPOSans R" panose="00020600040101010101" pitchFamily="18" charset="-122"/>
              </a:rPr>
              <a:t>基于大语言模型服务的对话式工作流程。自然交互，低使用门槛。智能体的上下文感知特性使得用户的意图容易被理解，无需用户重复输入。</a:t>
            </a:r>
          </a:p>
        </p:txBody>
      </p:sp>
      <p:sp>
        <p:nvSpPr>
          <p:cNvPr id="6" name="矩形 5">
            <a:extLst>
              <a:ext uri="{FF2B5EF4-FFF2-40B4-BE49-F238E27FC236}">
                <a16:creationId xmlns:a16="http://schemas.microsoft.com/office/drawing/2014/main" id="{2F166AB5-BD29-49A8-A1DD-2595B8CEC7BF}"/>
              </a:ext>
            </a:extLst>
          </p:cNvPr>
          <p:cNvSpPr/>
          <p:nvPr/>
        </p:nvSpPr>
        <p:spPr>
          <a:xfrm>
            <a:off x="1343025" y="5974081"/>
            <a:ext cx="42545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0" name="文本框 59">
            <a:extLst>
              <a:ext uri="{FF2B5EF4-FFF2-40B4-BE49-F238E27FC236}">
                <a16:creationId xmlns:a16="http://schemas.microsoft.com/office/drawing/2014/main" id="{FEEC1158-D558-4627-BDA1-07BCF282B072}"/>
              </a:ext>
            </a:extLst>
          </p:cNvPr>
          <p:cNvSpPr txBox="1"/>
          <p:nvPr/>
        </p:nvSpPr>
        <p:spPr>
          <a:xfrm>
            <a:off x="3782703" y="2724150"/>
            <a:ext cx="216835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120" normalizeH="0" baseline="0" noProof="0" dirty="0">
                <a:ln>
                  <a:noFill/>
                </a:ln>
                <a:solidFill>
                  <a:prstClr val="black"/>
                </a:solidFill>
                <a:effectLst/>
                <a:uLnTx/>
                <a:uFillTx/>
                <a:latin typeface="OPPOSans B" panose="00020600040101010101" pitchFamily="18" charset="-122"/>
                <a:ea typeface="OPPOSans B" panose="00020600040101010101" pitchFamily="18" charset="-122"/>
                <a:cs typeface="OPPOSans B" panose="00020600040101010101" pitchFamily="18" charset="-122"/>
              </a:rPr>
              <a:t>过程皆自动</a:t>
            </a:r>
          </a:p>
        </p:txBody>
      </p:sp>
      <p:sp>
        <p:nvSpPr>
          <p:cNvPr id="61" name="文本框 60">
            <a:extLst>
              <a:ext uri="{FF2B5EF4-FFF2-40B4-BE49-F238E27FC236}">
                <a16:creationId xmlns:a16="http://schemas.microsoft.com/office/drawing/2014/main" id="{DDBD00B5-D0BF-436D-9421-16060AD53111}"/>
              </a:ext>
            </a:extLst>
          </p:cNvPr>
          <p:cNvSpPr txBox="1"/>
          <p:nvPr/>
        </p:nvSpPr>
        <p:spPr>
          <a:xfrm>
            <a:off x="3722736" y="3206750"/>
            <a:ext cx="2168354" cy="2135585"/>
          </a:xfrm>
          <a:prstGeom prst="rect">
            <a:avLst/>
          </a:prstGeom>
          <a:noFill/>
        </p:spPr>
        <p:txBody>
          <a:bodyPr wrap="square" rtlCol="0">
            <a:spAutoFit/>
          </a:bodyPr>
          <a:lstStyle/>
          <a:p>
            <a:pPr>
              <a:lnSpc>
                <a:spcPct val="120000"/>
              </a:lnSpc>
              <a:defRPr/>
            </a:pPr>
            <a:r>
              <a:rPr kumimoji="0" lang="zh-CN" altLang="en-US" sz="1600" b="0" i="0" u="none" strike="noStrike" kern="1200" cap="none" spc="120" normalizeH="0" baseline="0" noProof="0" dirty="0">
                <a:ln>
                  <a:noFill/>
                </a:ln>
                <a:solidFill>
                  <a:prstClr val="black">
                    <a:lumMod val="85000"/>
                    <a:lumOff val="15000"/>
                  </a:prstClr>
                </a:solidFill>
                <a:effectLst/>
                <a:uLnTx/>
                <a:uFillTx/>
                <a:latin typeface="OPPOSans R" panose="00020600040101010101" pitchFamily="18" charset="-122"/>
                <a:ea typeface="OPPOSans R" panose="00020600040101010101" pitchFamily="18" charset="-122"/>
                <a:cs typeface="OPPOSans R" panose="00020600040101010101" pitchFamily="18" charset="-122"/>
              </a:rPr>
              <a:t>通过与智能体交互直接生成工作流，让智能体自动串联</a:t>
            </a:r>
            <a:r>
              <a:rPr lang="zh-CN" altLang="en-US" sz="1600" spc="120" dirty="0">
                <a:solidFill>
                  <a:prstClr val="black">
                    <a:lumMod val="85000"/>
                    <a:lumOff val="15000"/>
                  </a:prstClr>
                </a:solidFill>
                <a:latin typeface="OPPOSans R" panose="00020600040101010101" pitchFamily="18" charset="-122"/>
                <a:ea typeface="OPPOSans R" panose="00020600040101010101" pitchFamily="18" charset="-122"/>
                <a:cs typeface="OPPOSans R" panose="00020600040101010101" pitchFamily="18" charset="-122"/>
              </a:rPr>
              <a:t>多步骤工作流程，减少人工干预，提高</a:t>
            </a:r>
            <a:r>
              <a:rPr lang="en-US" altLang="zh-CN" sz="1600" spc="120" dirty="0">
                <a:solidFill>
                  <a:prstClr val="black">
                    <a:lumMod val="85000"/>
                    <a:lumOff val="15000"/>
                  </a:prstClr>
                </a:solidFill>
                <a:latin typeface="OPPOSans R" panose="00020600040101010101" pitchFamily="18" charset="-122"/>
                <a:ea typeface="OPPOSans R" panose="00020600040101010101" pitchFamily="18" charset="-122"/>
                <a:cs typeface="OPPOSans R" panose="00020600040101010101" pitchFamily="18" charset="-122"/>
              </a:rPr>
              <a:t>AI</a:t>
            </a:r>
            <a:r>
              <a:rPr lang="zh-CN" altLang="en-US" sz="1600" spc="120" dirty="0">
                <a:solidFill>
                  <a:prstClr val="black">
                    <a:lumMod val="85000"/>
                    <a:lumOff val="15000"/>
                  </a:prstClr>
                </a:solidFill>
                <a:latin typeface="OPPOSans R" panose="00020600040101010101" pitchFamily="18" charset="-122"/>
                <a:ea typeface="OPPOSans R" panose="00020600040101010101" pitchFamily="18" charset="-122"/>
                <a:cs typeface="OPPOSans R" panose="00020600040101010101" pitchFamily="18" charset="-122"/>
              </a:rPr>
              <a:t>输出转化为实际工作成果的效率。</a:t>
            </a:r>
            <a:endParaRPr kumimoji="0" lang="zh-CN" altLang="en-US" sz="1600" b="0" i="0" u="none" strike="noStrike" kern="1200" cap="none" spc="120" normalizeH="0" baseline="0" noProof="0" dirty="0">
              <a:ln>
                <a:noFill/>
              </a:ln>
              <a:solidFill>
                <a:prstClr val="black">
                  <a:lumMod val="85000"/>
                  <a:lumOff val="15000"/>
                </a:prst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sp>
        <p:nvSpPr>
          <p:cNvPr id="59" name="矩形 58">
            <a:extLst>
              <a:ext uri="{FF2B5EF4-FFF2-40B4-BE49-F238E27FC236}">
                <a16:creationId xmlns:a16="http://schemas.microsoft.com/office/drawing/2014/main" id="{EBF1D58F-84E6-4A9C-908D-1AAEC2FC5D37}"/>
              </a:ext>
            </a:extLst>
          </p:cNvPr>
          <p:cNvSpPr/>
          <p:nvPr/>
        </p:nvSpPr>
        <p:spPr>
          <a:xfrm>
            <a:off x="3882485" y="5491481"/>
            <a:ext cx="42545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77" name="文本框 76">
            <a:extLst>
              <a:ext uri="{FF2B5EF4-FFF2-40B4-BE49-F238E27FC236}">
                <a16:creationId xmlns:a16="http://schemas.microsoft.com/office/drawing/2014/main" id="{7A3359D4-546F-4C79-B06B-D18C82A9EB19}"/>
              </a:ext>
            </a:extLst>
          </p:cNvPr>
          <p:cNvSpPr txBox="1"/>
          <p:nvPr/>
        </p:nvSpPr>
        <p:spPr>
          <a:xfrm>
            <a:off x="6513203" y="2130425"/>
            <a:ext cx="216835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spc="120" dirty="0">
                <a:solidFill>
                  <a:prstClr val="black"/>
                </a:solidFill>
                <a:latin typeface="OPPOSans B" panose="00020600040101010101" pitchFamily="18" charset="-122"/>
                <a:ea typeface="OPPOSans B" panose="00020600040101010101" pitchFamily="18" charset="-122"/>
                <a:cs typeface="OPPOSans B" panose="00020600040101010101" pitchFamily="18" charset="-122"/>
              </a:rPr>
              <a:t>操作需授权</a:t>
            </a:r>
            <a:endParaRPr kumimoji="0" lang="zh-CN" altLang="en-US" sz="2000" b="0" i="0" u="none" strike="noStrike" kern="1200" cap="none" spc="120" normalizeH="0" baseline="0" noProof="0" dirty="0">
              <a:ln>
                <a:noFill/>
              </a:ln>
              <a:solidFill>
                <a:prstClr val="black"/>
              </a:solidFill>
              <a:effectLst/>
              <a:uLnTx/>
              <a:uFillTx/>
              <a:latin typeface="OPPOSans B" panose="00020600040101010101" pitchFamily="18" charset="-122"/>
              <a:ea typeface="OPPOSans B" panose="00020600040101010101" pitchFamily="18" charset="-122"/>
              <a:cs typeface="OPPOSans B" panose="00020600040101010101" pitchFamily="18" charset="-122"/>
            </a:endParaRPr>
          </a:p>
        </p:txBody>
      </p:sp>
      <p:sp>
        <p:nvSpPr>
          <p:cNvPr id="78" name="文本框 77">
            <a:extLst>
              <a:ext uri="{FF2B5EF4-FFF2-40B4-BE49-F238E27FC236}">
                <a16:creationId xmlns:a16="http://schemas.microsoft.com/office/drawing/2014/main" id="{4293E3C4-8987-4682-85F1-AB1E860E8361}"/>
              </a:ext>
            </a:extLst>
          </p:cNvPr>
          <p:cNvSpPr txBox="1"/>
          <p:nvPr/>
        </p:nvSpPr>
        <p:spPr>
          <a:xfrm>
            <a:off x="6518446" y="2627623"/>
            <a:ext cx="2168354" cy="2135585"/>
          </a:xfrm>
          <a:prstGeom prst="rect">
            <a:avLst/>
          </a:prstGeom>
          <a:noFill/>
        </p:spPr>
        <p:txBody>
          <a:bodyPr wrap="square" rtlCol="0">
            <a:spAutoFit/>
          </a:bodyPr>
          <a:lstStyle/>
          <a:p>
            <a:pPr>
              <a:lnSpc>
                <a:spcPct val="120000"/>
              </a:lnSpc>
              <a:defRPr/>
            </a:pPr>
            <a:r>
              <a:rPr kumimoji="0" lang="zh-CN" altLang="en-US" sz="1600" b="0" i="0" u="none" strike="noStrike" kern="1200" cap="none" spc="120" normalizeH="0" baseline="0" noProof="0" dirty="0">
                <a:ln>
                  <a:noFill/>
                </a:ln>
                <a:solidFill>
                  <a:prstClr val="black">
                    <a:lumMod val="85000"/>
                    <a:lumOff val="15000"/>
                  </a:prstClr>
                </a:solidFill>
                <a:effectLst/>
                <a:uLnTx/>
                <a:uFillTx/>
                <a:latin typeface="OPPOSans R" panose="00020600040101010101" pitchFamily="18" charset="-122"/>
                <a:ea typeface="OPPOSans R" panose="00020600040101010101" pitchFamily="18" charset="-122"/>
                <a:cs typeface="OPPOSans R" panose="00020600040101010101" pitchFamily="18" charset="-122"/>
              </a:rPr>
              <a:t>智能体的所有敏感操作</a:t>
            </a:r>
            <a:r>
              <a:rPr lang="zh-CN" altLang="en-US" sz="1600" spc="120" dirty="0">
                <a:solidFill>
                  <a:prstClr val="black">
                    <a:lumMod val="85000"/>
                    <a:lumOff val="15000"/>
                  </a:prstClr>
                </a:solidFill>
                <a:latin typeface="OPPOSans R" panose="00020600040101010101" pitchFamily="18" charset="-122"/>
                <a:ea typeface="OPPOSans R" panose="00020600040101010101" pitchFamily="18" charset="-122"/>
                <a:cs typeface="OPPOSans R" panose="00020600040101010101" pitchFamily="18" charset="-122"/>
              </a:rPr>
              <a:t>均</a:t>
            </a:r>
            <a:r>
              <a:rPr kumimoji="0" lang="zh-CN" altLang="en-US" sz="1600" b="0" i="0" u="none" strike="noStrike" kern="1200" cap="none" spc="120" normalizeH="0" baseline="0" noProof="0" dirty="0">
                <a:ln>
                  <a:noFill/>
                </a:ln>
                <a:solidFill>
                  <a:prstClr val="black">
                    <a:lumMod val="85000"/>
                    <a:lumOff val="15000"/>
                  </a:prstClr>
                </a:solidFill>
                <a:effectLst/>
                <a:uLnTx/>
                <a:uFillTx/>
                <a:latin typeface="OPPOSans R" panose="00020600040101010101" pitchFamily="18" charset="-122"/>
                <a:ea typeface="OPPOSans R" panose="00020600040101010101" pitchFamily="18" charset="-122"/>
                <a:cs typeface="OPPOSans R" panose="00020600040101010101" pitchFamily="18" charset="-122"/>
              </a:rPr>
              <a:t>需要经过人工授权，避免智能体越权进行非法操作。用户亦可为提升工作效率，为智能体开启部分乃至完全的自动授权。</a:t>
            </a:r>
          </a:p>
        </p:txBody>
      </p:sp>
      <p:sp>
        <p:nvSpPr>
          <p:cNvPr id="76" name="矩形 75">
            <a:extLst>
              <a:ext uri="{FF2B5EF4-FFF2-40B4-BE49-F238E27FC236}">
                <a16:creationId xmlns:a16="http://schemas.microsoft.com/office/drawing/2014/main" id="{6960E6DC-D75A-44F5-8318-26B7BFEA3257}"/>
              </a:ext>
            </a:extLst>
          </p:cNvPr>
          <p:cNvSpPr/>
          <p:nvPr/>
        </p:nvSpPr>
        <p:spPr>
          <a:xfrm>
            <a:off x="6612985" y="4897756"/>
            <a:ext cx="42545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2" name="文本框 81">
            <a:extLst>
              <a:ext uri="{FF2B5EF4-FFF2-40B4-BE49-F238E27FC236}">
                <a16:creationId xmlns:a16="http://schemas.microsoft.com/office/drawing/2014/main" id="{7FAED2D7-6849-4613-8CA5-7648603590E0}"/>
              </a:ext>
            </a:extLst>
          </p:cNvPr>
          <p:cNvSpPr txBox="1"/>
          <p:nvPr/>
        </p:nvSpPr>
        <p:spPr>
          <a:xfrm>
            <a:off x="9053203" y="1558925"/>
            <a:ext cx="21665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spc="120" dirty="0">
                <a:solidFill>
                  <a:prstClr val="black"/>
                </a:solidFill>
                <a:latin typeface="OPPOSans B" panose="00020600040101010101" pitchFamily="18" charset="-122"/>
                <a:ea typeface="OPPOSans B" panose="00020600040101010101" pitchFamily="18" charset="-122"/>
                <a:cs typeface="OPPOSans B" panose="00020600040101010101" pitchFamily="18" charset="-122"/>
              </a:rPr>
              <a:t>扩展随需求</a:t>
            </a:r>
            <a:endParaRPr kumimoji="0" lang="zh-CN" altLang="en-US" sz="2000" b="0" i="0" u="none" strike="noStrike" kern="1200" cap="none" spc="120" normalizeH="0" baseline="0" noProof="0" dirty="0">
              <a:ln>
                <a:noFill/>
              </a:ln>
              <a:solidFill>
                <a:prstClr val="black"/>
              </a:solidFill>
              <a:effectLst/>
              <a:uLnTx/>
              <a:uFillTx/>
              <a:latin typeface="OPPOSans B" panose="00020600040101010101" pitchFamily="18" charset="-122"/>
              <a:ea typeface="OPPOSans B" panose="00020600040101010101" pitchFamily="18" charset="-122"/>
              <a:cs typeface="OPPOSans B" panose="00020600040101010101" pitchFamily="18" charset="-122"/>
            </a:endParaRPr>
          </a:p>
        </p:txBody>
      </p:sp>
      <p:sp>
        <p:nvSpPr>
          <p:cNvPr id="83" name="文本框 82">
            <a:extLst>
              <a:ext uri="{FF2B5EF4-FFF2-40B4-BE49-F238E27FC236}">
                <a16:creationId xmlns:a16="http://schemas.microsoft.com/office/drawing/2014/main" id="{FC9CB3C2-8087-4257-9069-7F8457234FD8}"/>
              </a:ext>
            </a:extLst>
          </p:cNvPr>
          <p:cNvSpPr txBox="1"/>
          <p:nvPr/>
        </p:nvSpPr>
        <p:spPr>
          <a:xfrm>
            <a:off x="9058446" y="2056123"/>
            <a:ext cx="2168354" cy="2135585"/>
          </a:xfrm>
          <a:prstGeom prst="rect">
            <a:avLst/>
          </a:prstGeom>
          <a:noFill/>
        </p:spPr>
        <p:txBody>
          <a:bodyPr wrap="square" rtlCol="0">
            <a:spAutoFit/>
          </a:bodyPr>
          <a:lstStyle/>
          <a:p>
            <a:pPr>
              <a:lnSpc>
                <a:spcPct val="120000"/>
              </a:lnSpc>
              <a:defRPr/>
            </a:pPr>
            <a:r>
              <a:rPr lang="zh-CN" altLang="en-US" sz="1600" spc="120" dirty="0">
                <a:solidFill>
                  <a:prstClr val="black">
                    <a:lumMod val="85000"/>
                    <a:lumOff val="15000"/>
                  </a:prstClr>
                </a:solidFill>
                <a:latin typeface="OPPOSans R" panose="00020600040101010101" pitchFamily="18" charset="-122"/>
                <a:ea typeface="OPPOSans R" panose="00020600040101010101" pitchFamily="18" charset="-122"/>
                <a:cs typeface="OPPOSans R" panose="00020600040101010101" pitchFamily="18" charset="-122"/>
              </a:rPr>
              <a:t>支持</a:t>
            </a:r>
            <a:r>
              <a:rPr kumimoji="0" lang="en-US" altLang="zh-CN" sz="1600" b="0" i="0" u="none" strike="noStrike" kern="1200" cap="none" spc="120" normalizeH="0" baseline="0" noProof="0" dirty="0">
                <a:ln>
                  <a:noFill/>
                </a:ln>
                <a:solidFill>
                  <a:prstClr val="black">
                    <a:lumMod val="85000"/>
                    <a:lumOff val="15000"/>
                  </a:prstClr>
                </a:solidFill>
                <a:effectLst/>
                <a:uLnTx/>
                <a:uFillTx/>
                <a:latin typeface="OPPOSans R" panose="00020600040101010101" pitchFamily="18" charset="-122"/>
                <a:ea typeface="OPPOSans R" panose="00020600040101010101" pitchFamily="18" charset="-122"/>
                <a:cs typeface="OPPOSans R" panose="00020600040101010101" pitchFamily="18" charset="-122"/>
              </a:rPr>
              <a:t>MCP</a:t>
            </a:r>
            <a:r>
              <a:rPr kumimoji="0" lang="zh-CN" altLang="en-US" sz="1600" b="0" i="0" u="none" strike="noStrike" kern="1200" cap="none" spc="120" normalizeH="0" baseline="0" noProof="0" dirty="0">
                <a:ln>
                  <a:noFill/>
                </a:ln>
                <a:solidFill>
                  <a:prstClr val="black">
                    <a:lumMod val="85000"/>
                    <a:lumOff val="15000"/>
                  </a:prstClr>
                </a:solidFill>
                <a:effectLst/>
                <a:uLnTx/>
                <a:uFillTx/>
                <a:latin typeface="OPPOSans R" panose="00020600040101010101" pitchFamily="18" charset="-122"/>
                <a:ea typeface="OPPOSans R" panose="00020600040101010101" pitchFamily="18" charset="-122"/>
                <a:cs typeface="OPPOSans R" panose="00020600040101010101" pitchFamily="18" charset="-122"/>
              </a:rPr>
              <a:t>协议</a:t>
            </a:r>
            <a:r>
              <a:rPr lang="zh-CN" altLang="en-US" sz="1600" spc="120" dirty="0">
                <a:solidFill>
                  <a:prstClr val="black">
                    <a:lumMod val="85000"/>
                    <a:lumOff val="15000"/>
                  </a:prstClr>
                </a:solidFill>
                <a:latin typeface="OPPOSans R" panose="00020600040101010101" pitchFamily="18" charset="-122"/>
                <a:ea typeface="OPPOSans R" panose="00020600040101010101" pitchFamily="18" charset="-122"/>
                <a:cs typeface="OPPOSans R" panose="00020600040101010101" pitchFamily="18" charset="-122"/>
              </a:rPr>
              <a:t>，</a:t>
            </a:r>
            <a:r>
              <a:rPr kumimoji="0" lang="zh-CN" altLang="en-US" sz="1600" b="0" i="0" u="none" strike="noStrike" kern="1200" cap="none" spc="120" normalizeH="0" baseline="0" noProof="0" dirty="0">
                <a:ln>
                  <a:noFill/>
                </a:ln>
                <a:solidFill>
                  <a:prstClr val="black">
                    <a:lumMod val="85000"/>
                    <a:lumOff val="15000"/>
                  </a:prstClr>
                </a:solidFill>
                <a:effectLst/>
                <a:uLnTx/>
                <a:uFillTx/>
                <a:latin typeface="OPPOSans R" panose="00020600040101010101" pitchFamily="18" charset="-122"/>
                <a:ea typeface="OPPOSans R" panose="00020600040101010101" pitchFamily="18" charset="-122"/>
                <a:cs typeface="OPPOSans R" panose="00020600040101010101" pitchFamily="18" charset="-122"/>
              </a:rPr>
              <a:t>允许开发者为智能体开发新的工具，赋予智能体更多能力。可自定义大语言模型</a:t>
            </a:r>
            <a:r>
              <a:rPr kumimoji="0" lang="en-US" altLang="zh-CN" sz="1600" b="0" i="0" u="none" strike="noStrike" kern="1200" cap="none" spc="120" normalizeH="0" baseline="0" noProof="0" dirty="0">
                <a:ln>
                  <a:noFill/>
                </a:ln>
                <a:solidFill>
                  <a:prstClr val="black">
                    <a:lumMod val="85000"/>
                    <a:lumOff val="15000"/>
                  </a:prstClr>
                </a:solidFill>
                <a:effectLst/>
                <a:uLnTx/>
                <a:uFillTx/>
                <a:latin typeface="OPPOSans R" panose="00020600040101010101" pitchFamily="18" charset="-122"/>
                <a:ea typeface="OPPOSans R" panose="00020600040101010101" pitchFamily="18" charset="-122"/>
                <a:cs typeface="OPPOSans R" panose="00020600040101010101" pitchFamily="18" charset="-122"/>
              </a:rPr>
              <a:t>API</a:t>
            </a:r>
            <a:r>
              <a:rPr kumimoji="0" lang="zh-CN" altLang="en-US" sz="1600" b="0" i="0" u="none" strike="noStrike" kern="1200" cap="none" spc="120" normalizeH="0" baseline="0" noProof="0" dirty="0">
                <a:ln>
                  <a:noFill/>
                </a:ln>
                <a:solidFill>
                  <a:prstClr val="black">
                    <a:lumMod val="85000"/>
                    <a:lumOff val="15000"/>
                  </a:prstClr>
                </a:solidFill>
                <a:effectLst/>
                <a:uLnTx/>
                <a:uFillTx/>
                <a:latin typeface="OPPOSans R" panose="00020600040101010101" pitchFamily="18" charset="-122"/>
                <a:ea typeface="OPPOSans R" panose="00020600040101010101" pitchFamily="18" charset="-122"/>
                <a:cs typeface="OPPOSans R" panose="00020600040101010101" pitchFamily="18" charset="-122"/>
              </a:rPr>
              <a:t>，获取来自不同模型的输出结果。</a:t>
            </a:r>
          </a:p>
        </p:txBody>
      </p:sp>
      <p:sp>
        <p:nvSpPr>
          <p:cNvPr id="81" name="矩形 80">
            <a:extLst>
              <a:ext uri="{FF2B5EF4-FFF2-40B4-BE49-F238E27FC236}">
                <a16:creationId xmlns:a16="http://schemas.microsoft.com/office/drawing/2014/main" id="{D5A1AAA4-16B1-436B-B00D-29D9F3C75F0A}"/>
              </a:ext>
            </a:extLst>
          </p:cNvPr>
          <p:cNvSpPr/>
          <p:nvPr/>
        </p:nvSpPr>
        <p:spPr>
          <a:xfrm>
            <a:off x="9152985" y="4326256"/>
            <a:ext cx="42545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Tree>
    <p:extLst>
      <p:ext uri="{BB962C8B-B14F-4D97-AF65-F5344CB8AC3E}">
        <p14:creationId xmlns:p14="http://schemas.microsoft.com/office/powerpoint/2010/main" val="25543206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弧形 3">
            <a:extLst>
              <a:ext uri="{FF2B5EF4-FFF2-40B4-BE49-F238E27FC236}">
                <a16:creationId xmlns:a16="http://schemas.microsoft.com/office/drawing/2014/main" id="{C586688C-5A39-4E0A-AAB5-6A1CB01B43C2}"/>
              </a:ext>
            </a:extLst>
          </p:cNvPr>
          <p:cNvSpPr/>
          <p:nvPr/>
        </p:nvSpPr>
        <p:spPr>
          <a:xfrm>
            <a:off x="-627637" y="-764495"/>
            <a:ext cx="8240486" cy="8675915"/>
          </a:xfrm>
          <a:prstGeom prst="arc">
            <a:avLst>
              <a:gd name="adj1" fmla="val 18072491"/>
              <a:gd name="adj2" fmla="val 3236126"/>
            </a:avLst>
          </a:prstGeom>
          <a:ln w="31750">
            <a:solidFill>
              <a:schemeClr val="bg1">
                <a:lumMod val="85000"/>
              </a:schemeClr>
            </a:solidFill>
            <a:prstDash val="dash"/>
          </a:ln>
          <a:effectLst/>
        </p:spPr>
        <p:style>
          <a:lnRef idx="1">
            <a:schemeClr val="accent1"/>
          </a:lnRef>
          <a:fillRef idx="0">
            <a:schemeClr val="accent1"/>
          </a:fillRef>
          <a:effectRef idx="0">
            <a:schemeClr val="accent1"/>
          </a:effectRef>
          <a:fontRef idx="minor">
            <a:schemeClr val="tx1"/>
          </a:fontRef>
        </p:style>
        <p:txBody>
          <a:bodyPr rtlCol="0" anchor="ctr">
            <a:spAutoFit/>
          </a:bodyPr>
          <a:lstStyle/>
          <a:p>
            <a:pPr algn="ctr"/>
            <a:endParaRPr lang="zh-CN" altLang="en-US"/>
          </a:p>
        </p:txBody>
      </p:sp>
      <p:sp>
        <p:nvSpPr>
          <p:cNvPr id="12" name="矩形: 圆角 11">
            <a:extLst>
              <a:ext uri="{FF2B5EF4-FFF2-40B4-BE49-F238E27FC236}">
                <a16:creationId xmlns:a16="http://schemas.microsoft.com/office/drawing/2014/main" id="{3080ED47-F343-4D88-B472-F92ADDCF760F}"/>
              </a:ext>
            </a:extLst>
          </p:cNvPr>
          <p:cNvSpPr/>
          <p:nvPr/>
        </p:nvSpPr>
        <p:spPr>
          <a:xfrm>
            <a:off x="0" y="1"/>
            <a:ext cx="4435813" cy="6857999"/>
          </a:xfrm>
          <a:prstGeom prst="roundRect">
            <a:avLst>
              <a:gd name="adj" fmla="val 0"/>
            </a:avLst>
          </a:prstGeom>
          <a:gradFill flip="none" rotWithShape="1">
            <a:gsLst>
              <a:gs pos="48000">
                <a:schemeClr val="accent1">
                  <a:alpha val="70000"/>
                </a:schemeClr>
              </a:gs>
              <a:gs pos="0">
                <a:schemeClr val="accent1"/>
              </a:gs>
              <a:gs pos="100000">
                <a:schemeClr val="accent1">
                  <a:alpha val="2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3" name="组合 2">
            <a:extLst>
              <a:ext uri="{FF2B5EF4-FFF2-40B4-BE49-F238E27FC236}">
                <a16:creationId xmlns:a16="http://schemas.microsoft.com/office/drawing/2014/main" id="{2DCB2A3B-32F1-4DA9-8204-A5210F7DD28C}"/>
              </a:ext>
            </a:extLst>
          </p:cNvPr>
          <p:cNvGrpSpPr/>
          <p:nvPr/>
        </p:nvGrpSpPr>
        <p:grpSpPr>
          <a:xfrm>
            <a:off x="590769" y="354733"/>
            <a:ext cx="2716212" cy="755291"/>
            <a:chOff x="590769" y="227733"/>
            <a:chExt cx="2716212" cy="755291"/>
          </a:xfrm>
        </p:grpSpPr>
        <p:sp>
          <p:nvSpPr>
            <p:cNvPr id="66" name="椭圆 65">
              <a:extLst>
                <a:ext uri="{FF2B5EF4-FFF2-40B4-BE49-F238E27FC236}">
                  <a16:creationId xmlns:a16="http://schemas.microsoft.com/office/drawing/2014/main" id="{B5A4B239-F9C6-4D6F-A275-E17C7B688704}"/>
                </a:ext>
              </a:extLst>
            </p:cNvPr>
            <p:cNvSpPr/>
            <p:nvPr/>
          </p:nvSpPr>
          <p:spPr>
            <a:xfrm>
              <a:off x="2666272" y="227733"/>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6" name="组合 15">
              <a:extLst>
                <a:ext uri="{FF2B5EF4-FFF2-40B4-BE49-F238E27FC236}">
                  <a16:creationId xmlns:a16="http://schemas.microsoft.com/office/drawing/2014/main" id="{D130752C-FFA7-47DC-AADE-4AD3F13C2369}"/>
                </a:ext>
              </a:extLst>
            </p:cNvPr>
            <p:cNvGrpSpPr/>
            <p:nvPr/>
          </p:nvGrpSpPr>
          <p:grpSpPr>
            <a:xfrm>
              <a:off x="590769" y="244923"/>
              <a:ext cx="2716212" cy="738101"/>
              <a:chOff x="2017259" y="3792045"/>
              <a:chExt cx="2716212" cy="738101"/>
            </a:xfrm>
          </p:grpSpPr>
          <p:sp>
            <p:nvSpPr>
              <p:cNvPr id="42" name="文本框 41">
                <a:extLst>
                  <a:ext uri="{FF2B5EF4-FFF2-40B4-BE49-F238E27FC236}">
                    <a16:creationId xmlns:a16="http://schemas.microsoft.com/office/drawing/2014/main" id="{40C8F386-11D5-4867-9AE9-0799206D8F12}"/>
                  </a:ext>
                </a:extLst>
              </p:cNvPr>
              <p:cNvSpPr txBox="1"/>
              <p:nvPr/>
            </p:nvSpPr>
            <p:spPr>
              <a:xfrm>
                <a:off x="2017259" y="3792045"/>
                <a:ext cx="2716212" cy="523220"/>
              </a:xfrm>
              <a:prstGeom prst="rect">
                <a:avLst/>
              </a:prstGeom>
              <a:noFill/>
            </p:spPr>
            <p:txBody>
              <a:bodyPr wrap="square" rtlCol="0">
                <a:spAutoFit/>
              </a:bodyPr>
              <a:lstStyle/>
              <a:p>
                <a:pPr lvl="0">
                  <a:defRPr/>
                </a:pPr>
                <a:r>
                  <a:rPr lang="zh-CN" altLang="en-US" sz="2800" spc="120" dirty="0">
                    <a:solidFill>
                      <a:schemeClr val="bg1"/>
                    </a:solidFill>
                    <a:latin typeface="思源宋体 CN Heavy" panose="02020900000000000000" pitchFamily="18" charset="-122"/>
                    <a:ea typeface="思源宋体 CN Heavy" panose="02020900000000000000" pitchFamily="18" charset="-122"/>
                    <a:cs typeface="OPPOSans B" panose="00020600040101010101" pitchFamily="18" charset="-122"/>
                  </a:rPr>
                  <a:t>应用前景</a:t>
                </a:r>
              </a:p>
            </p:txBody>
          </p:sp>
          <p:sp>
            <p:nvSpPr>
              <p:cNvPr id="43" name="文本框 42">
                <a:extLst>
                  <a:ext uri="{FF2B5EF4-FFF2-40B4-BE49-F238E27FC236}">
                    <a16:creationId xmlns:a16="http://schemas.microsoft.com/office/drawing/2014/main" id="{851BB1A4-7E65-495A-A86C-AFF15C19FC2D}"/>
                  </a:ext>
                </a:extLst>
              </p:cNvPr>
              <p:cNvSpPr txBox="1"/>
              <p:nvPr/>
            </p:nvSpPr>
            <p:spPr>
              <a:xfrm>
                <a:off x="2022310" y="4253147"/>
                <a:ext cx="2500312" cy="276999"/>
              </a:xfrm>
              <a:prstGeom prst="rect">
                <a:avLst/>
              </a:prstGeom>
              <a:noFill/>
            </p:spPr>
            <p:txBody>
              <a:bodyPr wrap="square" rtlCol="0">
                <a:spAutoFit/>
              </a:bodyPr>
              <a:lstStyle/>
              <a:p>
                <a:pPr lvl="0">
                  <a:defRPr/>
                </a:pPr>
                <a:r>
                  <a:rPr lang="en-US" altLang="zh-CN" sz="1200" spc="120" dirty="0">
                    <a:solidFill>
                      <a:schemeClr val="bg1">
                        <a:lumMod val="85000"/>
                      </a:schemeClr>
                    </a:solidFill>
                    <a:latin typeface="思源宋体 CN Heavy" panose="02020900000000000000" pitchFamily="18" charset="-122"/>
                    <a:ea typeface="思源宋体 CN Heavy" panose="02020900000000000000" pitchFamily="18" charset="-122"/>
                    <a:cs typeface="OPPOSans B" panose="00020600040101010101" pitchFamily="18" charset="-122"/>
                  </a:rPr>
                  <a:t>Application &amp; Prospect</a:t>
                </a:r>
              </a:p>
            </p:txBody>
          </p:sp>
        </p:grpSp>
      </p:grpSp>
      <p:sp>
        <p:nvSpPr>
          <p:cNvPr id="5" name="椭圆 4">
            <a:extLst>
              <a:ext uri="{FF2B5EF4-FFF2-40B4-BE49-F238E27FC236}">
                <a16:creationId xmlns:a16="http://schemas.microsoft.com/office/drawing/2014/main" id="{1B517A14-F57E-4344-A221-9DB6446E91C8}"/>
              </a:ext>
            </a:extLst>
          </p:cNvPr>
          <p:cNvSpPr/>
          <p:nvPr/>
        </p:nvSpPr>
        <p:spPr>
          <a:xfrm>
            <a:off x="6963641" y="1391505"/>
            <a:ext cx="305522" cy="305522"/>
          </a:xfrm>
          <a:prstGeom prst="ellipse">
            <a:avLst/>
          </a:prstGeom>
          <a:gradFill>
            <a:gsLst>
              <a:gs pos="0">
                <a:schemeClr val="bg1">
                  <a:lumMod val="95000"/>
                </a:schemeClr>
              </a:gs>
              <a:gs pos="100000">
                <a:schemeClr val="accent2"/>
              </a:gs>
            </a:gsLst>
            <a:lin ang="5400000" scaled="1"/>
          </a:gradFill>
          <a:ln>
            <a:noFill/>
          </a:ln>
          <a:effectLst>
            <a:outerShdw blurRad="127000" dist="63500" dir="2700000" algn="tl"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6" name="文本框 5">
            <a:extLst>
              <a:ext uri="{FF2B5EF4-FFF2-40B4-BE49-F238E27FC236}">
                <a16:creationId xmlns:a16="http://schemas.microsoft.com/office/drawing/2014/main" id="{FB4AB011-F81A-4A18-8F59-1C2CF3C5E557}"/>
              </a:ext>
            </a:extLst>
          </p:cNvPr>
          <p:cNvSpPr txBox="1"/>
          <p:nvPr/>
        </p:nvSpPr>
        <p:spPr>
          <a:xfrm>
            <a:off x="7319963" y="1282700"/>
            <a:ext cx="795866" cy="584775"/>
          </a:xfrm>
          <a:prstGeom prst="rect">
            <a:avLst/>
          </a:prstGeom>
          <a:noFill/>
        </p:spPr>
        <p:txBody>
          <a:bodyPr wrap="square" rtlCol="0">
            <a:spAutoFit/>
          </a:bodyPr>
          <a:lstStyle/>
          <a:p>
            <a:r>
              <a:rPr lang="en-US" altLang="zh-CN" sz="3200" dirty="0">
                <a:solidFill>
                  <a:schemeClr val="accent4"/>
                </a:solidFill>
                <a:latin typeface="OPPOSans B" panose="00020600040101010101" pitchFamily="18" charset="-122"/>
                <a:ea typeface="OPPOSans B" panose="00020600040101010101" pitchFamily="18" charset="-122"/>
                <a:cs typeface="OPPOSans B" panose="00020600040101010101" pitchFamily="18" charset="-122"/>
              </a:rPr>
              <a:t>01</a:t>
            </a:r>
            <a:endParaRPr lang="zh-CN" altLang="en-US" sz="3200" dirty="0">
              <a:solidFill>
                <a:schemeClr val="accent4"/>
              </a:solidFill>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15" name="直接连接符 14">
            <a:extLst>
              <a:ext uri="{FF2B5EF4-FFF2-40B4-BE49-F238E27FC236}">
                <a16:creationId xmlns:a16="http://schemas.microsoft.com/office/drawing/2014/main" id="{899A9396-3134-4638-9ADC-C7D1D731BDEF}"/>
              </a:ext>
            </a:extLst>
          </p:cNvPr>
          <p:cNvCxnSpPr>
            <a:cxnSpLocks/>
          </p:cNvCxnSpPr>
          <p:nvPr/>
        </p:nvCxnSpPr>
        <p:spPr>
          <a:xfrm>
            <a:off x="8001529" y="1159933"/>
            <a:ext cx="0" cy="89323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F2295DA0-1CA5-43EA-8059-0CA4B3BE678D}"/>
              </a:ext>
            </a:extLst>
          </p:cNvPr>
          <p:cNvGrpSpPr/>
          <p:nvPr/>
        </p:nvGrpSpPr>
        <p:grpSpPr>
          <a:xfrm>
            <a:off x="8067366" y="1067858"/>
            <a:ext cx="3392797" cy="810742"/>
            <a:chOff x="1965342" y="4733415"/>
            <a:chExt cx="3392797" cy="810742"/>
          </a:xfrm>
        </p:grpSpPr>
        <p:sp>
          <p:nvSpPr>
            <p:cNvPr id="24" name="文本框 23">
              <a:extLst>
                <a:ext uri="{FF2B5EF4-FFF2-40B4-BE49-F238E27FC236}">
                  <a16:creationId xmlns:a16="http://schemas.microsoft.com/office/drawing/2014/main" id="{535126EB-F314-47CD-81E4-D95EDFA7E80B}"/>
                </a:ext>
              </a:extLst>
            </p:cNvPr>
            <p:cNvSpPr txBox="1"/>
            <p:nvPr/>
          </p:nvSpPr>
          <p:spPr>
            <a:xfrm>
              <a:off x="1965342" y="4733415"/>
              <a:ext cx="16041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pc="120" dirty="0">
                  <a:solidFill>
                    <a:prstClr val="black"/>
                  </a:solidFill>
                  <a:latin typeface="OPPOSans B" panose="00020600040101010101" pitchFamily="18" charset="-122"/>
                  <a:ea typeface="OPPOSans B" panose="00020600040101010101" pitchFamily="18" charset="-122"/>
                  <a:cs typeface="OPPOSans B" panose="00020600040101010101" pitchFamily="18" charset="-122"/>
                </a:rPr>
                <a:t>个人助手</a:t>
              </a:r>
              <a:endParaRPr kumimoji="0" lang="zh-CN" altLang="en-US" b="0" i="0" u="none" strike="noStrike" kern="1200" cap="none" spc="120" normalizeH="0" baseline="0" noProof="0" dirty="0">
                <a:ln>
                  <a:noFill/>
                </a:ln>
                <a:solidFill>
                  <a:prstClr val="black"/>
                </a:solidFill>
                <a:effectLst/>
                <a:uLnTx/>
                <a:uFillTx/>
                <a:latin typeface="OPPOSans B" panose="00020600040101010101" pitchFamily="18" charset="-122"/>
                <a:ea typeface="OPPOSans B" panose="00020600040101010101" pitchFamily="18" charset="-122"/>
                <a:cs typeface="OPPOSans B" panose="00020600040101010101" pitchFamily="18" charset="-122"/>
              </a:endParaRPr>
            </a:p>
          </p:txBody>
        </p:sp>
        <p:sp>
          <p:nvSpPr>
            <p:cNvPr id="25" name="文本框 24">
              <a:extLst>
                <a:ext uri="{FF2B5EF4-FFF2-40B4-BE49-F238E27FC236}">
                  <a16:creationId xmlns:a16="http://schemas.microsoft.com/office/drawing/2014/main" id="{2163E950-E867-4286-A264-5B8707380C2B}"/>
                </a:ext>
              </a:extLst>
            </p:cNvPr>
            <p:cNvSpPr txBox="1"/>
            <p:nvPr/>
          </p:nvSpPr>
          <p:spPr>
            <a:xfrm>
              <a:off x="1995984" y="5027412"/>
              <a:ext cx="3362155" cy="516745"/>
            </a:xfrm>
            <a:prstGeom prst="rect">
              <a:avLst/>
            </a:prstGeom>
            <a:noFill/>
          </p:spPr>
          <p:txBody>
            <a:bodyPr wrap="square" rtlCol="0">
              <a:spAutoFit/>
            </a:bodyPr>
            <a:lstStyle/>
            <a:p>
              <a:pPr lvl="0">
                <a:lnSpc>
                  <a:spcPct val="120000"/>
                </a:lnSpc>
                <a:defRPr/>
              </a:pPr>
              <a:r>
                <a:rPr lang="zh-CN" altLang="en-US" sz="1200" spc="120" dirty="0">
                  <a:solidFill>
                    <a:prstClr val="black">
                      <a:lumMod val="85000"/>
                      <a:lumOff val="15000"/>
                    </a:prstClr>
                  </a:solidFill>
                  <a:latin typeface="OPPOSans R" panose="00020600040101010101" pitchFamily="18" charset="-122"/>
                  <a:ea typeface="OPPOSans R" panose="00020600040101010101" pitchFamily="18" charset="-122"/>
                  <a:cs typeface="OPPOSans R" panose="00020600040101010101" pitchFamily="18" charset="-122"/>
                </a:rPr>
                <a:t>提高日常事务处理效率，节省时间</a:t>
              </a:r>
              <a:endParaRPr lang="en-US" altLang="zh-CN" sz="1200" spc="120" dirty="0">
                <a:solidFill>
                  <a:prstClr val="black">
                    <a:lumMod val="85000"/>
                    <a:lumOff val="15000"/>
                  </a:prstClr>
                </a:solidFill>
                <a:latin typeface="OPPOSans R" panose="00020600040101010101" pitchFamily="18" charset="-122"/>
                <a:ea typeface="OPPOSans R" panose="00020600040101010101" pitchFamily="18" charset="-122"/>
                <a:cs typeface="OPPOSans R" panose="00020600040101010101" pitchFamily="18" charset="-122"/>
              </a:endParaRPr>
            </a:p>
            <a:p>
              <a:pPr lvl="0">
                <a:lnSpc>
                  <a:spcPct val="120000"/>
                </a:lnSpc>
                <a:defRPr/>
              </a:pPr>
              <a:r>
                <a:rPr kumimoji="0" lang="zh-CN" altLang="en-US" sz="1200" b="0" i="0" u="none" strike="noStrike" kern="1200" cap="none" spc="120" normalizeH="0" baseline="0" noProof="0" dirty="0">
                  <a:ln>
                    <a:noFill/>
                  </a:ln>
                  <a:solidFill>
                    <a:prstClr val="black">
                      <a:lumMod val="85000"/>
                      <a:lumOff val="15000"/>
                    </a:prstClr>
                  </a:solidFill>
                  <a:effectLst/>
                  <a:uLnTx/>
                  <a:uFillTx/>
                  <a:latin typeface="OPPOSans R" panose="00020600040101010101" pitchFamily="18" charset="-122"/>
                  <a:ea typeface="OPPOSans R" panose="00020600040101010101" pitchFamily="18" charset="-122"/>
                  <a:cs typeface="OPPOSans R" panose="00020600040101010101" pitchFamily="18" charset="-122"/>
                </a:rPr>
                <a:t>个人关键事务提醒，减少错误发生率</a:t>
              </a:r>
            </a:p>
          </p:txBody>
        </p:sp>
      </p:grpSp>
      <p:sp>
        <p:nvSpPr>
          <p:cNvPr id="29" name="椭圆 28">
            <a:extLst>
              <a:ext uri="{FF2B5EF4-FFF2-40B4-BE49-F238E27FC236}">
                <a16:creationId xmlns:a16="http://schemas.microsoft.com/office/drawing/2014/main" id="{6636F0C5-2E05-4EA4-9230-C88B37D4E2B8}"/>
              </a:ext>
            </a:extLst>
          </p:cNvPr>
          <p:cNvSpPr/>
          <p:nvPr/>
        </p:nvSpPr>
        <p:spPr>
          <a:xfrm>
            <a:off x="7424545" y="3376900"/>
            <a:ext cx="305522" cy="305522"/>
          </a:xfrm>
          <a:prstGeom prst="ellipse">
            <a:avLst/>
          </a:prstGeom>
          <a:gradFill>
            <a:gsLst>
              <a:gs pos="0">
                <a:schemeClr val="bg1">
                  <a:lumMod val="95000"/>
                </a:schemeClr>
              </a:gs>
              <a:gs pos="100000">
                <a:schemeClr val="accent2"/>
              </a:gs>
            </a:gsLst>
            <a:lin ang="5400000" scaled="1"/>
          </a:gradFill>
          <a:ln>
            <a:noFill/>
          </a:ln>
          <a:effectLst>
            <a:outerShdw blurRad="127000" dist="63500" dir="2700000" algn="tl"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0" name="文本框 29">
            <a:extLst>
              <a:ext uri="{FF2B5EF4-FFF2-40B4-BE49-F238E27FC236}">
                <a16:creationId xmlns:a16="http://schemas.microsoft.com/office/drawing/2014/main" id="{9122CF4E-35C0-4796-9D0E-7813403613CD}"/>
              </a:ext>
            </a:extLst>
          </p:cNvPr>
          <p:cNvSpPr txBox="1"/>
          <p:nvPr/>
        </p:nvSpPr>
        <p:spPr>
          <a:xfrm>
            <a:off x="7780867" y="3268095"/>
            <a:ext cx="795866" cy="584775"/>
          </a:xfrm>
          <a:prstGeom prst="rect">
            <a:avLst/>
          </a:prstGeom>
          <a:noFill/>
        </p:spPr>
        <p:txBody>
          <a:bodyPr wrap="square" rtlCol="0">
            <a:spAutoFit/>
          </a:bodyPr>
          <a:lstStyle/>
          <a:p>
            <a:r>
              <a:rPr lang="en-US" altLang="zh-CN" sz="3200" dirty="0">
                <a:solidFill>
                  <a:schemeClr val="accent4"/>
                </a:solidFill>
                <a:latin typeface="OPPOSans B" panose="00020600040101010101" pitchFamily="18" charset="-122"/>
                <a:ea typeface="OPPOSans B" panose="00020600040101010101" pitchFamily="18" charset="-122"/>
                <a:cs typeface="OPPOSans B" panose="00020600040101010101" pitchFamily="18" charset="-122"/>
              </a:rPr>
              <a:t>02</a:t>
            </a:r>
            <a:endParaRPr lang="zh-CN" altLang="en-US" sz="3200" dirty="0">
              <a:solidFill>
                <a:schemeClr val="accent4"/>
              </a:solidFill>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31" name="直接连接符 30">
            <a:extLst>
              <a:ext uri="{FF2B5EF4-FFF2-40B4-BE49-F238E27FC236}">
                <a16:creationId xmlns:a16="http://schemas.microsoft.com/office/drawing/2014/main" id="{C0B75C01-B8ED-4401-8A34-9289DAE63DBD}"/>
              </a:ext>
            </a:extLst>
          </p:cNvPr>
          <p:cNvCxnSpPr>
            <a:cxnSpLocks/>
          </p:cNvCxnSpPr>
          <p:nvPr/>
        </p:nvCxnSpPr>
        <p:spPr>
          <a:xfrm>
            <a:off x="8462433" y="3145328"/>
            <a:ext cx="0" cy="89323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61026AC3-E5BC-46CD-A82C-6C2E4AA06E8A}"/>
              </a:ext>
            </a:extLst>
          </p:cNvPr>
          <p:cNvGrpSpPr/>
          <p:nvPr/>
        </p:nvGrpSpPr>
        <p:grpSpPr>
          <a:xfrm>
            <a:off x="8528270" y="3053253"/>
            <a:ext cx="3392797" cy="810742"/>
            <a:chOff x="1965342" y="4733415"/>
            <a:chExt cx="3392797" cy="810742"/>
          </a:xfrm>
        </p:grpSpPr>
        <p:sp>
          <p:nvSpPr>
            <p:cNvPr id="33" name="文本框 32">
              <a:extLst>
                <a:ext uri="{FF2B5EF4-FFF2-40B4-BE49-F238E27FC236}">
                  <a16:creationId xmlns:a16="http://schemas.microsoft.com/office/drawing/2014/main" id="{3E76EF60-C0D7-4390-A9BA-74119FFBFF5A}"/>
                </a:ext>
              </a:extLst>
            </p:cNvPr>
            <p:cNvSpPr txBox="1"/>
            <p:nvPr/>
          </p:nvSpPr>
          <p:spPr>
            <a:xfrm>
              <a:off x="1965342" y="4733415"/>
              <a:ext cx="16041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pc="120" dirty="0">
                  <a:solidFill>
                    <a:prstClr val="black"/>
                  </a:solidFill>
                  <a:latin typeface="OPPOSans B" panose="00020600040101010101" pitchFamily="18" charset="-122"/>
                  <a:ea typeface="OPPOSans B" panose="00020600040101010101" pitchFamily="18" charset="-122"/>
                  <a:cs typeface="OPPOSans B" panose="00020600040101010101" pitchFamily="18" charset="-122"/>
                </a:rPr>
                <a:t>工业自动化</a:t>
              </a:r>
              <a:endParaRPr kumimoji="0" lang="zh-CN" altLang="en-US" b="0" i="0" u="none" strike="noStrike" kern="1200" cap="none" spc="120" normalizeH="0" baseline="0" noProof="0" dirty="0">
                <a:ln>
                  <a:noFill/>
                </a:ln>
                <a:solidFill>
                  <a:prstClr val="black"/>
                </a:solidFill>
                <a:effectLst/>
                <a:uLnTx/>
                <a:uFillTx/>
                <a:latin typeface="OPPOSans B" panose="00020600040101010101" pitchFamily="18" charset="-122"/>
                <a:ea typeface="OPPOSans B" panose="00020600040101010101" pitchFamily="18" charset="-122"/>
                <a:cs typeface="OPPOSans B" panose="00020600040101010101" pitchFamily="18" charset="-122"/>
              </a:endParaRPr>
            </a:p>
          </p:txBody>
        </p:sp>
        <p:sp>
          <p:nvSpPr>
            <p:cNvPr id="34" name="文本框 33">
              <a:extLst>
                <a:ext uri="{FF2B5EF4-FFF2-40B4-BE49-F238E27FC236}">
                  <a16:creationId xmlns:a16="http://schemas.microsoft.com/office/drawing/2014/main" id="{D5E00054-A195-4A4F-A942-167B643B32C9}"/>
                </a:ext>
              </a:extLst>
            </p:cNvPr>
            <p:cNvSpPr txBox="1"/>
            <p:nvPr/>
          </p:nvSpPr>
          <p:spPr>
            <a:xfrm>
              <a:off x="1995984" y="5027412"/>
              <a:ext cx="3362155" cy="516745"/>
            </a:xfrm>
            <a:prstGeom prst="rect">
              <a:avLst/>
            </a:prstGeom>
            <a:noFill/>
          </p:spPr>
          <p:txBody>
            <a:bodyPr wrap="square" rtlCol="0">
              <a:spAutoFit/>
            </a:bodyPr>
            <a:lstStyle/>
            <a:p>
              <a:pPr lvl="0">
                <a:lnSpc>
                  <a:spcPct val="120000"/>
                </a:lnSpc>
                <a:defRPr/>
              </a:pPr>
              <a:r>
                <a:rPr lang="zh-CN" altLang="en-US" sz="1200" spc="120" dirty="0">
                  <a:solidFill>
                    <a:prstClr val="black">
                      <a:lumMod val="85000"/>
                      <a:lumOff val="15000"/>
                    </a:prstClr>
                  </a:solidFill>
                  <a:latin typeface="OPPOSans R" panose="00020600040101010101" pitchFamily="18" charset="-122"/>
                  <a:ea typeface="OPPOSans R" panose="00020600040101010101" pitchFamily="18" charset="-122"/>
                  <a:cs typeface="OPPOSans R" panose="00020600040101010101" pitchFamily="18" charset="-122"/>
                </a:rPr>
                <a:t>实时</a:t>
              </a:r>
              <a:r>
                <a:rPr kumimoji="0" lang="zh-CN" altLang="en-US" sz="1200" b="0" i="0" u="none" strike="noStrike" kern="1200" cap="none" spc="120" normalizeH="0" baseline="0" noProof="0" dirty="0">
                  <a:ln>
                    <a:noFill/>
                  </a:ln>
                  <a:solidFill>
                    <a:prstClr val="black">
                      <a:lumMod val="85000"/>
                      <a:lumOff val="15000"/>
                    </a:prstClr>
                  </a:solidFill>
                  <a:effectLst/>
                  <a:uLnTx/>
                  <a:uFillTx/>
                  <a:latin typeface="OPPOSans R" panose="00020600040101010101" pitchFamily="18" charset="-122"/>
                  <a:ea typeface="OPPOSans R" panose="00020600040101010101" pitchFamily="18" charset="-122"/>
                  <a:cs typeface="OPPOSans R" panose="00020600040101010101" pitchFamily="18" charset="-122"/>
                </a:rPr>
                <a:t>控制工业生产线，提高生产效率</a:t>
              </a:r>
              <a:endParaRPr kumimoji="0" lang="en-US" altLang="zh-CN" sz="1200" b="0" i="0" u="none" strike="noStrike" kern="1200" cap="none" spc="120" normalizeH="0" baseline="0" noProof="0" dirty="0">
                <a:ln>
                  <a:noFill/>
                </a:ln>
                <a:solidFill>
                  <a:prstClr val="black">
                    <a:lumMod val="85000"/>
                    <a:lumOff val="15000"/>
                  </a:prst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spc="120" dirty="0">
                  <a:solidFill>
                    <a:prstClr val="black">
                      <a:lumMod val="85000"/>
                      <a:lumOff val="15000"/>
                    </a:prstClr>
                  </a:solidFill>
                  <a:latin typeface="OPPOSans R" panose="00020600040101010101" pitchFamily="18" charset="-122"/>
                  <a:ea typeface="OPPOSans R" panose="00020600040101010101" pitchFamily="18" charset="-122"/>
                  <a:cs typeface="OPPOSans R" panose="00020600040101010101" pitchFamily="18" charset="-122"/>
                </a:rPr>
                <a:t>动态调整工艺参数，提高产品良率</a:t>
              </a:r>
              <a:endParaRPr kumimoji="0" lang="zh-CN" altLang="en-US" sz="1200" b="0" i="0" u="none" strike="noStrike" kern="1200" cap="none" spc="120" normalizeH="0" baseline="0" noProof="0" dirty="0">
                <a:ln>
                  <a:noFill/>
                </a:ln>
                <a:solidFill>
                  <a:prstClr val="black">
                    <a:lumMod val="85000"/>
                    <a:lumOff val="15000"/>
                  </a:prst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grpSp>
      <p:sp>
        <p:nvSpPr>
          <p:cNvPr id="36" name="椭圆 35">
            <a:extLst>
              <a:ext uri="{FF2B5EF4-FFF2-40B4-BE49-F238E27FC236}">
                <a16:creationId xmlns:a16="http://schemas.microsoft.com/office/drawing/2014/main" id="{2E2B29FD-5F4F-4787-861D-18DA85003EED}"/>
              </a:ext>
            </a:extLst>
          </p:cNvPr>
          <p:cNvSpPr/>
          <p:nvPr/>
        </p:nvSpPr>
        <p:spPr>
          <a:xfrm>
            <a:off x="7170544" y="5185024"/>
            <a:ext cx="305522" cy="305522"/>
          </a:xfrm>
          <a:prstGeom prst="ellipse">
            <a:avLst/>
          </a:prstGeom>
          <a:gradFill>
            <a:gsLst>
              <a:gs pos="0">
                <a:schemeClr val="bg1">
                  <a:lumMod val="95000"/>
                </a:schemeClr>
              </a:gs>
              <a:gs pos="100000">
                <a:schemeClr val="accent2"/>
              </a:gs>
            </a:gsLst>
            <a:lin ang="5400000" scaled="1"/>
          </a:gradFill>
          <a:ln>
            <a:noFill/>
          </a:ln>
          <a:effectLst>
            <a:outerShdw blurRad="127000" dist="63500" dir="2700000" algn="tl"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7" name="文本框 36">
            <a:extLst>
              <a:ext uri="{FF2B5EF4-FFF2-40B4-BE49-F238E27FC236}">
                <a16:creationId xmlns:a16="http://schemas.microsoft.com/office/drawing/2014/main" id="{8CB10264-B2A0-40A3-843C-47578A7FDEDD}"/>
              </a:ext>
            </a:extLst>
          </p:cNvPr>
          <p:cNvSpPr txBox="1"/>
          <p:nvPr/>
        </p:nvSpPr>
        <p:spPr>
          <a:xfrm>
            <a:off x="7526866" y="5076219"/>
            <a:ext cx="795866" cy="584775"/>
          </a:xfrm>
          <a:prstGeom prst="rect">
            <a:avLst/>
          </a:prstGeom>
          <a:noFill/>
        </p:spPr>
        <p:txBody>
          <a:bodyPr wrap="square" rtlCol="0">
            <a:spAutoFit/>
          </a:bodyPr>
          <a:lstStyle/>
          <a:p>
            <a:r>
              <a:rPr lang="en-US" altLang="zh-CN" sz="3200" dirty="0">
                <a:solidFill>
                  <a:schemeClr val="accent4"/>
                </a:solidFill>
                <a:latin typeface="OPPOSans B" panose="00020600040101010101" pitchFamily="18" charset="-122"/>
                <a:ea typeface="OPPOSans B" panose="00020600040101010101" pitchFamily="18" charset="-122"/>
                <a:cs typeface="OPPOSans B" panose="00020600040101010101" pitchFamily="18" charset="-122"/>
              </a:rPr>
              <a:t>03</a:t>
            </a:r>
            <a:endParaRPr lang="zh-CN" altLang="en-US" sz="3200" dirty="0">
              <a:solidFill>
                <a:schemeClr val="accent4"/>
              </a:solidFill>
              <a:latin typeface="OPPOSans B" panose="00020600040101010101" pitchFamily="18" charset="-122"/>
              <a:ea typeface="OPPOSans B" panose="00020600040101010101" pitchFamily="18" charset="-122"/>
              <a:cs typeface="OPPOSans B" panose="00020600040101010101" pitchFamily="18" charset="-122"/>
            </a:endParaRPr>
          </a:p>
        </p:txBody>
      </p:sp>
      <p:cxnSp>
        <p:nvCxnSpPr>
          <p:cNvPr id="38" name="直接连接符 37">
            <a:extLst>
              <a:ext uri="{FF2B5EF4-FFF2-40B4-BE49-F238E27FC236}">
                <a16:creationId xmlns:a16="http://schemas.microsoft.com/office/drawing/2014/main" id="{3AB699FC-D71B-4096-9ED8-AB822A9A9F2A}"/>
              </a:ext>
            </a:extLst>
          </p:cNvPr>
          <p:cNvCxnSpPr>
            <a:cxnSpLocks/>
          </p:cNvCxnSpPr>
          <p:nvPr/>
        </p:nvCxnSpPr>
        <p:spPr>
          <a:xfrm>
            <a:off x="8208432" y="4953452"/>
            <a:ext cx="0" cy="893234"/>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F20BE0E1-F4C2-4ECA-9D90-442736D5AA00}"/>
              </a:ext>
            </a:extLst>
          </p:cNvPr>
          <p:cNvGrpSpPr/>
          <p:nvPr/>
        </p:nvGrpSpPr>
        <p:grpSpPr>
          <a:xfrm>
            <a:off x="8274269" y="4861377"/>
            <a:ext cx="3630810" cy="810742"/>
            <a:chOff x="1965342" y="4733415"/>
            <a:chExt cx="3630810" cy="810742"/>
          </a:xfrm>
        </p:grpSpPr>
        <p:sp>
          <p:nvSpPr>
            <p:cNvPr id="40" name="文本框 39">
              <a:extLst>
                <a:ext uri="{FF2B5EF4-FFF2-40B4-BE49-F238E27FC236}">
                  <a16:creationId xmlns:a16="http://schemas.microsoft.com/office/drawing/2014/main" id="{A24E9623-E1D9-4B3A-8D3E-9FB59C2305A2}"/>
                </a:ext>
              </a:extLst>
            </p:cNvPr>
            <p:cNvSpPr txBox="1"/>
            <p:nvPr/>
          </p:nvSpPr>
          <p:spPr>
            <a:xfrm>
              <a:off x="1965342" y="4733415"/>
              <a:ext cx="16041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pc="120" dirty="0">
                  <a:solidFill>
                    <a:prstClr val="black"/>
                  </a:solidFill>
                  <a:latin typeface="OPPOSans B" panose="00020600040101010101" pitchFamily="18" charset="-122"/>
                  <a:ea typeface="OPPOSans B" panose="00020600040101010101" pitchFamily="18" charset="-122"/>
                  <a:cs typeface="OPPOSans B" panose="00020600040101010101" pitchFamily="18" charset="-122"/>
                </a:rPr>
                <a:t>企业决策</a:t>
              </a:r>
              <a:endParaRPr kumimoji="0" lang="zh-CN" altLang="en-US" b="0" i="0" u="none" strike="noStrike" kern="1200" cap="none" spc="120" normalizeH="0" baseline="0" noProof="0" dirty="0">
                <a:ln>
                  <a:noFill/>
                </a:ln>
                <a:solidFill>
                  <a:prstClr val="black"/>
                </a:solidFill>
                <a:effectLst/>
                <a:uLnTx/>
                <a:uFillTx/>
                <a:latin typeface="OPPOSans B" panose="00020600040101010101" pitchFamily="18" charset="-122"/>
                <a:ea typeface="OPPOSans B" panose="00020600040101010101" pitchFamily="18" charset="-122"/>
                <a:cs typeface="OPPOSans B" panose="00020600040101010101" pitchFamily="18" charset="-122"/>
              </a:endParaRPr>
            </a:p>
          </p:txBody>
        </p:sp>
        <p:sp>
          <p:nvSpPr>
            <p:cNvPr id="41" name="文本框 40">
              <a:extLst>
                <a:ext uri="{FF2B5EF4-FFF2-40B4-BE49-F238E27FC236}">
                  <a16:creationId xmlns:a16="http://schemas.microsoft.com/office/drawing/2014/main" id="{21849F30-7A96-4C0B-BE34-AF5C8870C19C}"/>
                </a:ext>
              </a:extLst>
            </p:cNvPr>
            <p:cNvSpPr txBox="1"/>
            <p:nvPr/>
          </p:nvSpPr>
          <p:spPr>
            <a:xfrm>
              <a:off x="1995984" y="5027412"/>
              <a:ext cx="3600168" cy="516745"/>
            </a:xfrm>
            <a:prstGeom prst="rect">
              <a:avLst/>
            </a:prstGeom>
            <a:noFill/>
          </p:spPr>
          <p:txBody>
            <a:bodyPr wrap="square"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zh-CN" altLang="en-US" sz="1200" spc="120" dirty="0">
                  <a:solidFill>
                    <a:prstClr val="black">
                      <a:lumMod val="85000"/>
                      <a:lumOff val="15000"/>
                    </a:prstClr>
                  </a:solidFill>
                  <a:latin typeface="OPPOSans R" panose="00020600040101010101" pitchFamily="18" charset="-122"/>
                  <a:ea typeface="OPPOSans R" panose="00020600040101010101" pitchFamily="18" charset="-122"/>
                  <a:cs typeface="OPPOSans R" panose="00020600040101010101" pitchFamily="18" charset="-122"/>
                </a:rPr>
                <a:t>即时获取数据分析报告，</a:t>
              </a:r>
              <a:r>
                <a:rPr kumimoji="0" lang="zh-CN" altLang="en-US" sz="1200" b="0" i="0" u="none" strike="noStrike" kern="1200" cap="none" spc="120" normalizeH="0" baseline="0" noProof="0" dirty="0">
                  <a:ln>
                    <a:noFill/>
                  </a:ln>
                  <a:solidFill>
                    <a:prstClr val="black">
                      <a:lumMod val="85000"/>
                      <a:lumOff val="15000"/>
                    </a:prstClr>
                  </a:solidFill>
                  <a:effectLst/>
                  <a:uLnTx/>
                  <a:uFillTx/>
                  <a:latin typeface="OPPOSans R" panose="00020600040101010101" pitchFamily="18" charset="-122"/>
                  <a:ea typeface="OPPOSans R" panose="00020600040101010101" pitchFamily="18" charset="-122"/>
                  <a:cs typeface="OPPOSans R" panose="00020600040101010101" pitchFamily="18" charset="-122"/>
                </a:rPr>
                <a:t>提高战略决策速度</a:t>
              </a:r>
              <a:endParaRPr kumimoji="0" lang="en-US" altLang="zh-CN" sz="1200" b="0" i="0" u="none" strike="noStrike" kern="1200" cap="none" spc="120" normalizeH="0" baseline="0" noProof="0" dirty="0">
                <a:ln>
                  <a:noFill/>
                </a:ln>
                <a:solidFill>
                  <a:prstClr val="black">
                    <a:lumMod val="85000"/>
                    <a:lumOff val="15000"/>
                  </a:prst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120" normalizeH="0" baseline="0" noProof="0" dirty="0">
                  <a:ln>
                    <a:noFill/>
                  </a:ln>
                  <a:solidFill>
                    <a:prstClr val="black">
                      <a:lumMod val="85000"/>
                      <a:lumOff val="15000"/>
                    </a:prstClr>
                  </a:solidFill>
                  <a:effectLst/>
                  <a:uLnTx/>
                  <a:uFillTx/>
                  <a:latin typeface="OPPOSans R" panose="00020600040101010101" pitchFamily="18" charset="-122"/>
                  <a:ea typeface="OPPOSans R" panose="00020600040101010101" pitchFamily="18" charset="-122"/>
                  <a:cs typeface="OPPOSans R" panose="00020600040101010101" pitchFamily="18" charset="-122"/>
                </a:rPr>
                <a:t>提高风险预测准确性，减少决策失误率</a:t>
              </a:r>
            </a:p>
          </p:txBody>
        </p:sp>
      </p:grpSp>
      <p:pic>
        <p:nvPicPr>
          <p:cNvPr id="13" name="图片 12">
            <a:extLst>
              <a:ext uri="{FF2B5EF4-FFF2-40B4-BE49-F238E27FC236}">
                <a16:creationId xmlns:a16="http://schemas.microsoft.com/office/drawing/2014/main" id="{DB324878-51A6-4702-A813-1ECCB9E7ED2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86915" y="1173742"/>
            <a:ext cx="7232392" cy="4449245"/>
          </a:xfrm>
          <a:prstGeom prst="rect">
            <a:avLst/>
          </a:prstGeom>
          <a:effectLst/>
        </p:spPr>
      </p:pic>
      <p:sp>
        <p:nvSpPr>
          <p:cNvPr id="9" name="矩形 8">
            <a:extLst>
              <a:ext uri="{FF2B5EF4-FFF2-40B4-BE49-F238E27FC236}">
                <a16:creationId xmlns:a16="http://schemas.microsoft.com/office/drawing/2014/main" id="{D5CEBFD9-04DE-4CCA-9A4A-72CD5A95B351}"/>
              </a:ext>
            </a:extLst>
          </p:cNvPr>
          <p:cNvSpPr/>
          <p:nvPr/>
        </p:nvSpPr>
        <p:spPr>
          <a:xfrm>
            <a:off x="1171579" y="1697026"/>
            <a:ext cx="5451511" cy="345834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ECC2A684-24A2-403C-8747-B5925B35D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138" y="1874520"/>
            <a:ext cx="5451511" cy="3065892"/>
          </a:xfrm>
          <a:prstGeom prst="rect">
            <a:avLst/>
          </a:prstGeom>
        </p:spPr>
      </p:pic>
      <p:pic>
        <p:nvPicPr>
          <p:cNvPr id="8" name="图形 7">
            <a:extLst>
              <a:ext uri="{FF2B5EF4-FFF2-40B4-BE49-F238E27FC236}">
                <a16:creationId xmlns:a16="http://schemas.microsoft.com/office/drawing/2014/main" id="{4AD9CCA9-1B35-4E7F-8763-EAED54912D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39966" y="2426677"/>
            <a:ext cx="2004646" cy="2004646"/>
          </a:xfrm>
          <a:prstGeom prst="rect">
            <a:avLst/>
          </a:prstGeom>
        </p:spPr>
      </p:pic>
    </p:spTree>
    <p:extLst>
      <p:ext uri="{BB962C8B-B14F-4D97-AF65-F5344CB8AC3E}">
        <p14:creationId xmlns:p14="http://schemas.microsoft.com/office/powerpoint/2010/main" val="31875426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descr="城市街道与高楼大厦的路上&#10;&#10;描述已自动生成">
            <a:extLst>
              <a:ext uri="{FF2B5EF4-FFF2-40B4-BE49-F238E27FC236}">
                <a16:creationId xmlns:a16="http://schemas.microsoft.com/office/drawing/2014/main" id="{3D15F8D4-B518-46DE-B41C-640834A99DCD}"/>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200"/>
                    </a14:imgEffect>
                    <a14:imgEffect>
                      <a14:saturation sat="66000"/>
                    </a14:imgEffect>
                  </a14:imgLayer>
                </a14:imgProps>
              </a:ext>
              <a:ext uri="{28A0092B-C50C-407E-A947-70E740481C1C}">
                <a14:useLocalDpi xmlns:a14="http://schemas.microsoft.com/office/drawing/2010/main" val="0"/>
              </a:ext>
            </a:extLst>
          </a:blip>
          <a:srcRect r="15623" b="41781"/>
          <a:stretch/>
        </p:blipFill>
        <p:spPr>
          <a:xfrm>
            <a:off x="1" y="1667602"/>
            <a:ext cx="12192000" cy="5622198"/>
          </a:xfrm>
          <a:prstGeom prst="rect">
            <a:avLst/>
          </a:prstGeom>
        </p:spPr>
      </p:pic>
      <p:sp>
        <p:nvSpPr>
          <p:cNvPr id="53" name="任意多边形: 形状 52">
            <a:extLst>
              <a:ext uri="{FF2B5EF4-FFF2-40B4-BE49-F238E27FC236}">
                <a16:creationId xmlns:a16="http://schemas.microsoft.com/office/drawing/2014/main" id="{80673663-31ED-4095-932F-98DCFA2FC002}"/>
              </a:ext>
            </a:extLst>
          </p:cNvPr>
          <p:cNvSpPr/>
          <p:nvPr/>
        </p:nvSpPr>
        <p:spPr>
          <a:xfrm>
            <a:off x="-1640734" y="523230"/>
            <a:ext cx="14111594" cy="6807004"/>
          </a:xfrm>
          <a:custGeom>
            <a:avLst/>
            <a:gdLst>
              <a:gd name="connsiteX0" fmla="*/ 11244946 w 13793822"/>
              <a:gd name="connsiteY0" fmla="*/ 0 h 6177064"/>
              <a:gd name="connsiteX1" fmla="*/ 11842325 w 13793822"/>
              <a:gd name="connsiteY1" fmla="*/ 914400 h 6177064"/>
              <a:gd name="connsiteX2" fmla="*/ 13111254 w 13793822"/>
              <a:gd name="connsiteY2" fmla="*/ 914400 h 6177064"/>
              <a:gd name="connsiteX3" fmla="*/ 13793822 w 13793822"/>
              <a:gd name="connsiteY3" fmla="*/ 1596968 h 6177064"/>
              <a:gd name="connsiteX4" fmla="*/ 13793822 w 13793822"/>
              <a:gd name="connsiteY4" fmla="*/ 5494496 h 6177064"/>
              <a:gd name="connsiteX5" fmla="*/ 13111254 w 13793822"/>
              <a:gd name="connsiteY5" fmla="*/ 6177064 h 6177064"/>
              <a:gd name="connsiteX6" fmla="*/ 682568 w 13793822"/>
              <a:gd name="connsiteY6" fmla="*/ 6177064 h 6177064"/>
              <a:gd name="connsiteX7" fmla="*/ 0 w 13793822"/>
              <a:gd name="connsiteY7" fmla="*/ 5494496 h 6177064"/>
              <a:gd name="connsiteX8" fmla="*/ 0 w 13793822"/>
              <a:gd name="connsiteY8" fmla="*/ 1596968 h 6177064"/>
              <a:gd name="connsiteX9" fmla="*/ 682568 w 13793822"/>
              <a:gd name="connsiteY9" fmla="*/ 914400 h 6177064"/>
              <a:gd name="connsiteX10" fmla="*/ 10677117 w 13793822"/>
              <a:gd name="connsiteY10" fmla="*/ 914400 h 617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93822" h="6177064">
                <a:moveTo>
                  <a:pt x="11244946" y="0"/>
                </a:moveTo>
                <a:lnTo>
                  <a:pt x="11842325" y="914400"/>
                </a:lnTo>
                <a:lnTo>
                  <a:pt x="13111254" y="914400"/>
                </a:lnTo>
                <a:cubicBezTo>
                  <a:pt x="13488226" y="914400"/>
                  <a:pt x="13793822" y="1219996"/>
                  <a:pt x="13793822" y="1596968"/>
                </a:cubicBezTo>
                <a:lnTo>
                  <a:pt x="13793822" y="5494496"/>
                </a:lnTo>
                <a:cubicBezTo>
                  <a:pt x="13793822" y="5871468"/>
                  <a:pt x="13488226" y="6177064"/>
                  <a:pt x="13111254" y="6177064"/>
                </a:cubicBezTo>
                <a:lnTo>
                  <a:pt x="682568" y="6177064"/>
                </a:lnTo>
                <a:cubicBezTo>
                  <a:pt x="305596" y="6177064"/>
                  <a:pt x="0" y="5871468"/>
                  <a:pt x="0" y="5494496"/>
                </a:cubicBezTo>
                <a:lnTo>
                  <a:pt x="0" y="1596968"/>
                </a:lnTo>
                <a:cubicBezTo>
                  <a:pt x="0" y="1219996"/>
                  <a:pt x="305596" y="914400"/>
                  <a:pt x="682568" y="914400"/>
                </a:cubicBezTo>
                <a:lnTo>
                  <a:pt x="10677117" y="914400"/>
                </a:lnTo>
                <a:close/>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52" name="任意多边形: 形状 51">
            <a:extLst>
              <a:ext uri="{FF2B5EF4-FFF2-40B4-BE49-F238E27FC236}">
                <a16:creationId xmlns:a16="http://schemas.microsoft.com/office/drawing/2014/main" id="{FCE2BA3C-F76B-42D4-8EA0-E58B9F6A5F98}"/>
              </a:ext>
            </a:extLst>
          </p:cNvPr>
          <p:cNvSpPr/>
          <p:nvPr/>
        </p:nvSpPr>
        <p:spPr>
          <a:xfrm>
            <a:off x="-1361873" y="680935"/>
            <a:ext cx="13793822" cy="6653719"/>
          </a:xfrm>
          <a:custGeom>
            <a:avLst/>
            <a:gdLst>
              <a:gd name="connsiteX0" fmla="*/ 11244946 w 13793822"/>
              <a:gd name="connsiteY0" fmla="*/ 0 h 6177064"/>
              <a:gd name="connsiteX1" fmla="*/ 11842325 w 13793822"/>
              <a:gd name="connsiteY1" fmla="*/ 914400 h 6177064"/>
              <a:gd name="connsiteX2" fmla="*/ 13111254 w 13793822"/>
              <a:gd name="connsiteY2" fmla="*/ 914400 h 6177064"/>
              <a:gd name="connsiteX3" fmla="*/ 13793822 w 13793822"/>
              <a:gd name="connsiteY3" fmla="*/ 1596968 h 6177064"/>
              <a:gd name="connsiteX4" fmla="*/ 13793822 w 13793822"/>
              <a:gd name="connsiteY4" fmla="*/ 5494496 h 6177064"/>
              <a:gd name="connsiteX5" fmla="*/ 13111254 w 13793822"/>
              <a:gd name="connsiteY5" fmla="*/ 6177064 h 6177064"/>
              <a:gd name="connsiteX6" fmla="*/ 682568 w 13793822"/>
              <a:gd name="connsiteY6" fmla="*/ 6177064 h 6177064"/>
              <a:gd name="connsiteX7" fmla="*/ 0 w 13793822"/>
              <a:gd name="connsiteY7" fmla="*/ 5494496 h 6177064"/>
              <a:gd name="connsiteX8" fmla="*/ 0 w 13793822"/>
              <a:gd name="connsiteY8" fmla="*/ 1596968 h 6177064"/>
              <a:gd name="connsiteX9" fmla="*/ 682568 w 13793822"/>
              <a:gd name="connsiteY9" fmla="*/ 914400 h 6177064"/>
              <a:gd name="connsiteX10" fmla="*/ 10677117 w 13793822"/>
              <a:gd name="connsiteY10" fmla="*/ 914400 h 617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93822" h="6177064">
                <a:moveTo>
                  <a:pt x="11244946" y="0"/>
                </a:moveTo>
                <a:lnTo>
                  <a:pt x="11842325" y="914400"/>
                </a:lnTo>
                <a:lnTo>
                  <a:pt x="13111254" y="914400"/>
                </a:lnTo>
                <a:cubicBezTo>
                  <a:pt x="13488226" y="914400"/>
                  <a:pt x="13793822" y="1219996"/>
                  <a:pt x="13793822" y="1596968"/>
                </a:cubicBezTo>
                <a:lnTo>
                  <a:pt x="13793822" y="5494496"/>
                </a:lnTo>
                <a:cubicBezTo>
                  <a:pt x="13793822" y="5871468"/>
                  <a:pt x="13488226" y="6177064"/>
                  <a:pt x="13111254" y="6177064"/>
                </a:cubicBezTo>
                <a:lnTo>
                  <a:pt x="682568" y="6177064"/>
                </a:lnTo>
                <a:cubicBezTo>
                  <a:pt x="305596" y="6177064"/>
                  <a:pt x="0" y="5871468"/>
                  <a:pt x="0" y="5494496"/>
                </a:cubicBezTo>
                <a:lnTo>
                  <a:pt x="0" y="1596968"/>
                </a:lnTo>
                <a:cubicBezTo>
                  <a:pt x="0" y="1219996"/>
                  <a:pt x="305596" y="914400"/>
                  <a:pt x="682568" y="914400"/>
                </a:cubicBezTo>
                <a:lnTo>
                  <a:pt x="10677117" y="914400"/>
                </a:lnTo>
                <a:close/>
              </a:path>
            </a:pathLst>
          </a:custGeom>
          <a:gradFill>
            <a:gsLst>
              <a:gs pos="100000">
                <a:schemeClr val="accent2">
                  <a:alpha val="98000"/>
                </a:schemeClr>
              </a:gs>
              <a:gs pos="3000">
                <a:schemeClr val="accent1">
                  <a:alpha val="94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grpSp>
        <p:nvGrpSpPr>
          <p:cNvPr id="3" name="组合 2">
            <a:extLst>
              <a:ext uri="{FF2B5EF4-FFF2-40B4-BE49-F238E27FC236}">
                <a16:creationId xmlns:a16="http://schemas.microsoft.com/office/drawing/2014/main" id="{2DCB2A3B-32F1-4DA9-8204-A5210F7DD28C}"/>
              </a:ext>
            </a:extLst>
          </p:cNvPr>
          <p:cNvGrpSpPr/>
          <p:nvPr/>
        </p:nvGrpSpPr>
        <p:grpSpPr>
          <a:xfrm>
            <a:off x="590769" y="354733"/>
            <a:ext cx="2716212" cy="755291"/>
            <a:chOff x="590769" y="227733"/>
            <a:chExt cx="2716212" cy="755291"/>
          </a:xfrm>
        </p:grpSpPr>
        <p:sp>
          <p:nvSpPr>
            <p:cNvPr id="66" name="椭圆 65">
              <a:extLst>
                <a:ext uri="{FF2B5EF4-FFF2-40B4-BE49-F238E27FC236}">
                  <a16:creationId xmlns:a16="http://schemas.microsoft.com/office/drawing/2014/main" id="{B5A4B239-F9C6-4D6F-A275-E17C7B688704}"/>
                </a:ext>
              </a:extLst>
            </p:cNvPr>
            <p:cNvSpPr/>
            <p:nvPr/>
          </p:nvSpPr>
          <p:spPr>
            <a:xfrm>
              <a:off x="2666272" y="227733"/>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6" name="组合 15">
              <a:extLst>
                <a:ext uri="{FF2B5EF4-FFF2-40B4-BE49-F238E27FC236}">
                  <a16:creationId xmlns:a16="http://schemas.microsoft.com/office/drawing/2014/main" id="{D130752C-FFA7-47DC-AADE-4AD3F13C2369}"/>
                </a:ext>
              </a:extLst>
            </p:cNvPr>
            <p:cNvGrpSpPr/>
            <p:nvPr/>
          </p:nvGrpSpPr>
          <p:grpSpPr>
            <a:xfrm>
              <a:off x="590769" y="244923"/>
              <a:ext cx="2716212" cy="738101"/>
              <a:chOff x="2017259" y="3792045"/>
              <a:chExt cx="2716212" cy="738101"/>
            </a:xfrm>
          </p:grpSpPr>
          <p:sp>
            <p:nvSpPr>
              <p:cNvPr id="42" name="文本框 41">
                <a:extLst>
                  <a:ext uri="{FF2B5EF4-FFF2-40B4-BE49-F238E27FC236}">
                    <a16:creationId xmlns:a16="http://schemas.microsoft.com/office/drawing/2014/main" id="{40C8F386-11D5-4867-9AE9-0799206D8F12}"/>
                  </a:ext>
                </a:extLst>
              </p:cNvPr>
              <p:cNvSpPr txBox="1"/>
              <p:nvPr/>
            </p:nvSpPr>
            <p:spPr>
              <a:xfrm>
                <a:off x="2017259" y="3792045"/>
                <a:ext cx="27162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120" normalizeH="0" baseline="0" noProof="0" dirty="0">
                    <a:ln>
                      <a:noFill/>
                    </a:ln>
                    <a:solidFill>
                      <a:schemeClr val="accent1"/>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rPr>
                  <a:t>未来工作计划</a:t>
                </a:r>
              </a:p>
            </p:txBody>
          </p:sp>
          <p:sp>
            <p:nvSpPr>
              <p:cNvPr id="43" name="文本框 42">
                <a:extLst>
                  <a:ext uri="{FF2B5EF4-FFF2-40B4-BE49-F238E27FC236}">
                    <a16:creationId xmlns:a16="http://schemas.microsoft.com/office/drawing/2014/main" id="{851BB1A4-7E65-495A-A86C-AFF15C19FC2D}"/>
                  </a:ext>
                </a:extLst>
              </p:cNvPr>
              <p:cNvSpPr txBox="1"/>
              <p:nvPr/>
            </p:nvSpPr>
            <p:spPr>
              <a:xfrm>
                <a:off x="2022310" y="4253147"/>
                <a:ext cx="250031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120" normalizeH="0" baseline="0" noProof="0" dirty="0">
                    <a:ln>
                      <a:noFill/>
                    </a:ln>
                    <a:solidFill>
                      <a:schemeClr val="bg2">
                        <a:lumMod val="75000"/>
                      </a:schemeClr>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rPr>
                  <a:t>NEXT WORK PLAN</a:t>
                </a:r>
              </a:p>
            </p:txBody>
          </p:sp>
        </p:grpSp>
      </p:grpSp>
      <p:pic>
        <p:nvPicPr>
          <p:cNvPr id="12" name="图形 11" descr="后引号 纯色填充">
            <a:extLst>
              <a:ext uri="{FF2B5EF4-FFF2-40B4-BE49-F238E27FC236}">
                <a16:creationId xmlns:a16="http://schemas.microsoft.com/office/drawing/2014/main" id="{C1F2E194-B704-4970-B0EF-4DD0A0375B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70860" y="6246580"/>
            <a:ext cx="914400" cy="914400"/>
          </a:xfrm>
          <a:prstGeom prst="rect">
            <a:avLst/>
          </a:prstGeom>
        </p:spPr>
      </p:pic>
      <p:pic>
        <p:nvPicPr>
          <p:cNvPr id="14" name="图形 13" descr="左引号 纯色填充">
            <a:extLst>
              <a:ext uri="{FF2B5EF4-FFF2-40B4-BE49-F238E27FC236}">
                <a16:creationId xmlns:a16="http://schemas.microsoft.com/office/drawing/2014/main" id="{461315AF-EEC9-4028-9F6B-CF43ECF437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3310" y="1783685"/>
            <a:ext cx="914400" cy="914400"/>
          </a:xfrm>
          <a:prstGeom prst="rect">
            <a:avLst/>
          </a:prstGeom>
        </p:spPr>
      </p:pic>
      <p:sp>
        <p:nvSpPr>
          <p:cNvPr id="55" name="弧形 54">
            <a:extLst>
              <a:ext uri="{FF2B5EF4-FFF2-40B4-BE49-F238E27FC236}">
                <a16:creationId xmlns:a16="http://schemas.microsoft.com/office/drawing/2014/main" id="{8285F758-D8BA-4C36-B286-83B5CFB9BB3C}"/>
              </a:ext>
            </a:extLst>
          </p:cNvPr>
          <p:cNvSpPr/>
          <p:nvPr/>
        </p:nvSpPr>
        <p:spPr>
          <a:xfrm rot="1504905">
            <a:off x="10508697" y="6599613"/>
            <a:ext cx="5456622" cy="5456622"/>
          </a:xfrm>
          <a:prstGeom prst="arc">
            <a:avLst>
              <a:gd name="adj1" fmla="val 9692353"/>
              <a:gd name="adj2" fmla="val 16058778"/>
            </a:avLst>
          </a:prstGeom>
          <a:noFill/>
          <a:ln w="635000">
            <a:gradFill>
              <a:gsLst>
                <a:gs pos="0">
                  <a:schemeClr val="bg1">
                    <a:lumMod val="95000"/>
                  </a:schemeClr>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FA16AC73-9CE6-9161-F78E-6973C18F80BD}"/>
              </a:ext>
            </a:extLst>
          </p:cNvPr>
          <p:cNvSpPr txBox="1"/>
          <p:nvPr/>
        </p:nvSpPr>
        <p:spPr>
          <a:xfrm>
            <a:off x="471152" y="2240885"/>
            <a:ext cx="11249696" cy="4560607"/>
          </a:xfrm>
          <a:prstGeom prst="rect">
            <a:avLst/>
          </a:prstGeom>
          <a:noFill/>
        </p:spPr>
        <p:txBody>
          <a:bodyPr wrap="square" rtlCol="0">
            <a:spAutoFit/>
          </a:bodyPr>
          <a:lstStyle/>
          <a:p>
            <a:pPr>
              <a:buFont typeface="Arial" panose="020B0604020202020204" pitchFamily="34" charset="0"/>
              <a:buChar char="•"/>
            </a:pPr>
            <a:r>
              <a:rPr lang="zh-CN" altLang="en-US" sz="2400" b="1" dirty="0">
                <a:solidFill>
                  <a:schemeClr val="bg1"/>
                </a:solidFill>
              </a:rPr>
              <a:t>多模态支持</a:t>
            </a:r>
            <a:br>
              <a:rPr lang="zh-CN" altLang="en-US" sz="2400" dirty="0">
                <a:solidFill>
                  <a:schemeClr val="bg1"/>
                </a:solidFill>
              </a:rPr>
            </a:br>
            <a:r>
              <a:rPr lang="zh-CN" altLang="en-US" sz="2400" dirty="0">
                <a:solidFill>
                  <a:schemeClr val="bg1"/>
                </a:solidFill>
              </a:rPr>
              <a:t>扩展自然语言理解至多模态（图像、音频、视频等），结合视觉模型或语音识别插件，实现更复杂的任务处理（如分析图表、生成语音反馈等）。</a:t>
            </a:r>
            <a:endParaRPr lang="en-US" altLang="zh-CN" sz="2400" dirty="0">
              <a:solidFill>
                <a:schemeClr val="bg1"/>
              </a:solidFill>
            </a:endParaRPr>
          </a:p>
          <a:p>
            <a:pPr>
              <a:buFont typeface="Arial" panose="020B0604020202020204" pitchFamily="34" charset="0"/>
              <a:buChar char="•"/>
            </a:pPr>
            <a:endParaRPr lang="zh-CN" altLang="en-US" sz="2400" dirty="0">
              <a:solidFill>
                <a:schemeClr val="bg1"/>
              </a:solidFill>
            </a:endParaRPr>
          </a:p>
          <a:p>
            <a:pPr>
              <a:buFont typeface="Arial" panose="020B0604020202020204" pitchFamily="34" charset="0"/>
              <a:buChar char="•"/>
            </a:pPr>
            <a:r>
              <a:rPr lang="zh-CN" altLang="en-US" sz="2400" b="1" dirty="0">
                <a:solidFill>
                  <a:schemeClr val="bg1"/>
                </a:solidFill>
              </a:rPr>
              <a:t>动态代码生成优化</a:t>
            </a:r>
            <a:br>
              <a:rPr lang="zh-CN" altLang="en-US" sz="2400" dirty="0">
                <a:solidFill>
                  <a:schemeClr val="bg1"/>
                </a:solidFill>
              </a:rPr>
            </a:br>
            <a:r>
              <a:rPr lang="zh-CN" altLang="en-US" sz="2400" dirty="0">
                <a:solidFill>
                  <a:schemeClr val="bg1"/>
                </a:solidFill>
              </a:rPr>
              <a:t>提升智能体自编程插件的可靠性和安全性，例如通过沙盒环境限制、静态代码分析或运行时监控，确保生成的插件代码无漏洞且符合预期。</a:t>
            </a:r>
            <a:endParaRPr lang="en-US" altLang="zh-CN" sz="2400" dirty="0">
              <a:solidFill>
                <a:schemeClr val="bg1"/>
              </a:solidFill>
            </a:endParaRPr>
          </a:p>
          <a:p>
            <a:pPr>
              <a:buFont typeface="Arial" panose="020B0604020202020204" pitchFamily="34" charset="0"/>
              <a:buChar char="•"/>
            </a:pPr>
            <a:endParaRPr lang="zh-CN" altLang="en-US" sz="2400" dirty="0">
              <a:solidFill>
                <a:schemeClr val="bg1"/>
              </a:solidFill>
            </a:endParaRPr>
          </a:p>
          <a:p>
            <a:pPr>
              <a:buFont typeface="Arial" panose="020B0604020202020204" pitchFamily="34" charset="0"/>
              <a:buChar char="•"/>
            </a:pPr>
            <a:r>
              <a:rPr lang="zh-CN" altLang="en-US" sz="2400" b="1" dirty="0">
                <a:solidFill>
                  <a:schemeClr val="bg1"/>
                </a:solidFill>
              </a:rPr>
              <a:t>任务流自动化增强</a:t>
            </a:r>
            <a:br>
              <a:rPr lang="zh-CN" altLang="en-US" sz="2400" dirty="0">
                <a:solidFill>
                  <a:schemeClr val="bg1"/>
                </a:solidFill>
              </a:rPr>
            </a:br>
            <a:r>
              <a:rPr lang="zh-CN" altLang="en-US" sz="2400" dirty="0">
                <a:solidFill>
                  <a:schemeClr val="bg1"/>
                </a:solidFill>
              </a:rPr>
              <a:t>引入更复杂的任务规划机制（如依赖管理、条件分支、循环执行），支持长期运行的跨平台工作流（例如自动化数据分析报告生成）。</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27980809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4B47B-57A8-E97B-BF07-EC2FD1E7F13A}"/>
            </a:ext>
          </a:extLst>
        </p:cNvPr>
        <p:cNvGrpSpPr/>
        <p:nvPr/>
      </p:nvGrpSpPr>
      <p:grpSpPr>
        <a:xfrm>
          <a:off x="0" y="0"/>
          <a:ext cx="0" cy="0"/>
          <a:chOff x="0" y="0"/>
          <a:chExt cx="0" cy="0"/>
        </a:xfrm>
      </p:grpSpPr>
      <p:pic>
        <p:nvPicPr>
          <p:cNvPr id="54" name="图片 53" descr="城市街道与高楼大厦的路上&#10;&#10;描述已自动生成">
            <a:extLst>
              <a:ext uri="{FF2B5EF4-FFF2-40B4-BE49-F238E27FC236}">
                <a16:creationId xmlns:a16="http://schemas.microsoft.com/office/drawing/2014/main" id="{6BDBFAC6-D678-795F-9A02-D537F024483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200"/>
                    </a14:imgEffect>
                    <a14:imgEffect>
                      <a14:saturation sat="66000"/>
                    </a14:imgEffect>
                  </a14:imgLayer>
                </a14:imgProps>
              </a:ext>
              <a:ext uri="{28A0092B-C50C-407E-A947-70E740481C1C}">
                <a14:useLocalDpi xmlns:a14="http://schemas.microsoft.com/office/drawing/2010/main" val="0"/>
              </a:ext>
            </a:extLst>
          </a:blip>
          <a:srcRect r="15623" b="41781"/>
          <a:stretch/>
        </p:blipFill>
        <p:spPr>
          <a:xfrm>
            <a:off x="1" y="1667602"/>
            <a:ext cx="12192000" cy="5622198"/>
          </a:xfrm>
          <a:prstGeom prst="rect">
            <a:avLst/>
          </a:prstGeom>
        </p:spPr>
      </p:pic>
      <p:sp>
        <p:nvSpPr>
          <p:cNvPr id="53" name="任意多边形: 形状 52">
            <a:extLst>
              <a:ext uri="{FF2B5EF4-FFF2-40B4-BE49-F238E27FC236}">
                <a16:creationId xmlns:a16="http://schemas.microsoft.com/office/drawing/2014/main" id="{B6E9C103-ACA6-5744-523A-096CBB0575B0}"/>
              </a:ext>
            </a:extLst>
          </p:cNvPr>
          <p:cNvSpPr/>
          <p:nvPr/>
        </p:nvSpPr>
        <p:spPr>
          <a:xfrm>
            <a:off x="-1640734" y="523230"/>
            <a:ext cx="14111594" cy="6807004"/>
          </a:xfrm>
          <a:custGeom>
            <a:avLst/>
            <a:gdLst>
              <a:gd name="connsiteX0" fmla="*/ 11244946 w 13793822"/>
              <a:gd name="connsiteY0" fmla="*/ 0 h 6177064"/>
              <a:gd name="connsiteX1" fmla="*/ 11842325 w 13793822"/>
              <a:gd name="connsiteY1" fmla="*/ 914400 h 6177064"/>
              <a:gd name="connsiteX2" fmla="*/ 13111254 w 13793822"/>
              <a:gd name="connsiteY2" fmla="*/ 914400 h 6177064"/>
              <a:gd name="connsiteX3" fmla="*/ 13793822 w 13793822"/>
              <a:gd name="connsiteY3" fmla="*/ 1596968 h 6177064"/>
              <a:gd name="connsiteX4" fmla="*/ 13793822 w 13793822"/>
              <a:gd name="connsiteY4" fmla="*/ 5494496 h 6177064"/>
              <a:gd name="connsiteX5" fmla="*/ 13111254 w 13793822"/>
              <a:gd name="connsiteY5" fmla="*/ 6177064 h 6177064"/>
              <a:gd name="connsiteX6" fmla="*/ 682568 w 13793822"/>
              <a:gd name="connsiteY6" fmla="*/ 6177064 h 6177064"/>
              <a:gd name="connsiteX7" fmla="*/ 0 w 13793822"/>
              <a:gd name="connsiteY7" fmla="*/ 5494496 h 6177064"/>
              <a:gd name="connsiteX8" fmla="*/ 0 w 13793822"/>
              <a:gd name="connsiteY8" fmla="*/ 1596968 h 6177064"/>
              <a:gd name="connsiteX9" fmla="*/ 682568 w 13793822"/>
              <a:gd name="connsiteY9" fmla="*/ 914400 h 6177064"/>
              <a:gd name="connsiteX10" fmla="*/ 10677117 w 13793822"/>
              <a:gd name="connsiteY10" fmla="*/ 914400 h 617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93822" h="6177064">
                <a:moveTo>
                  <a:pt x="11244946" y="0"/>
                </a:moveTo>
                <a:lnTo>
                  <a:pt x="11842325" y="914400"/>
                </a:lnTo>
                <a:lnTo>
                  <a:pt x="13111254" y="914400"/>
                </a:lnTo>
                <a:cubicBezTo>
                  <a:pt x="13488226" y="914400"/>
                  <a:pt x="13793822" y="1219996"/>
                  <a:pt x="13793822" y="1596968"/>
                </a:cubicBezTo>
                <a:lnTo>
                  <a:pt x="13793822" y="5494496"/>
                </a:lnTo>
                <a:cubicBezTo>
                  <a:pt x="13793822" y="5871468"/>
                  <a:pt x="13488226" y="6177064"/>
                  <a:pt x="13111254" y="6177064"/>
                </a:cubicBezTo>
                <a:lnTo>
                  <a:pt x="682568" y="6177064"/>
                </a:lnTo>
                <a:cubicBezTo>
                  <a:pt x="305596" y="6177064"/>
                  <a:pt x="0" y="5871468"/>
                  <a:pt x="0" y="5494496"/>
                </a:cubicBezTo>
                <a:lnTo>
                  <a:pt x="0" y="1596968"/>
                </a:lnTo>
                <a:cubicBezTo>
                  <a:pt x="0" y="1219996"/>
                  <a:pt x="305596" y="914400"/>
                  <a:pt x="682568" y="914400"/>
                </a:cubicBezTo>
                <a:lnTo>
                  <a:pt x="10677117" y="914400"/>
                </a:lnTo>
                <a:close/>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52" name="任意多边形: 形状 51">
            <a:extLst>
              <a:ext uri="{FF2B5EF4-FFF2-40B4-BE49-F238E27FC236}">
                <a16:creationId xmlns:a16="http://schemas.microsoft.com/office/drawing/2014/main" id="{3B7AEE70-3406-8C36-63A1-F8C5612B7022}"/>
              </a:ext>
            </a:extLst>
          </p:cNvPr>
          <p:cNvSpPr/>
          <p:nvPr/>
        </p:nvSpPr>
        <p:spPr>
          <a:xfrm>
            <a:off x="-1361873" y="680935"/>
            <a:ext cx="13793822" cy="6653719"/>
          </a:xfrm>
          <a:custGeom>
            <a:avLst/>
            <a:gdLst>
              <a:gd name="connsiteX0" fmla="*/ 11244946 w 13793822"/>
              <a:gd name="connsiteY0" fmla="*/ 0 h 6177064"/>
              <a:gd name="connsiteX1" fmla="*/ 11842325 w 13793822"/>
              <a:gd name="connsiteY1" fmla="*/ 914400 h 6177064"/>
              <a:gd name="connsiteX2" fmla="*/ 13111254 w 13793822"/>
              <a:gd name="connsiteY2" fmla="*/ 914400 h 6177064"/>
              <a:gd name="connsiteX3" fmla="*/ 13793822 w 13793822"/>
              <a:gd name="connsiteY3" fmla="*/ 1596968 h 6177064"/>
              <a:gd name="connsiteX4" fmla="*/ 13793822 w 13793822"/>
              <a:gd name="connsiteY4" fmla="*/ 5494496 h 6177064"/>
              <a:gd name="connsiteX5" fmla="*/ 13111254 w 13793822"/>
              <a:gd name="connsiteY5" fmla="*/ 6177064 h 6177064"/>
              <a:gd name="connsiteX6" fmla="*/ 682568 w 13793822"/>
              <a:gd name="connsiteY6" fmla="*/ 6177064 h 6177064"/>
              <a:gd name="connsiteX7" fmla="*/ 0 w 13793822"/>
              <a:gd name="connsiteY7" fmla="*/ 5494496 h 6177064"/>
              <a:gd name="connsiteX8" fmla="*/ 0 w 13793822"/>
              <a:gd name="connsiteY8" fmla="*/ 1596968 h 6177064"/>
              <a:gd name="connsiteX9" fmla="*/ 682568 w 13793822"/>
              <a:gd name="connsiteY9" fmla="*/ 914400 h 6177064"/>
              <a:gd name="connsiteX10" fmla="*/ 10677117 w 13793822"/>
              <a:gd name="connsiteY10" fmla="*/ 914400 h 617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93822" h="6177064">
                <a:moveTo>
                  <a:pt x="11244946" y="0"/>
                </a:moveTo>
                <a:lnTo>
                  <a:pt x="11842325" y="914400"/>
                </a:lnTo>
                <a:lnTo>
                  <a:pt x="13111254" y="914400"/>
                </a:lnTo>
                <a:cubicBezTo>
                  <a:pt x="13488226" y="914400"/>
                  <a:pt x="13793822" y="1219996"/>
                  <a:pt x="13793822" y="1596968"/>
                </a:cubicBezTo>
                <a:lnTo>
                  <a:pt x="13793822" y="5494496"/>
                </a:lnTo>
                <a:cubicBezTo>
                  <a:pt x="13793822" y="5871468"/>
                  <a:pt x="13488226" y="6177064"/>
                  <a:pt x="13111254" y="6177064"/>
                </a:cubicBezTo>
                <a:lnTo>
                  <a:pt x="682568" y="6177064"/>
                </a:lnTo>
                <a:cubicBezTo>
                  <a:pt x="305596" y="6177064"/>
                  <a:pt x="0" y="5871468"/>
                  <a:pt x="0" y="5494496"/>
                </a:cubicBezTo>
                <a:lnTo>
                  <a:pt x="0" y="1596968"/>
                </a:lnTo>
                <a:cubicBezTo>
                  <a:pt x="0" y="1219996"/>
                  <a:pt x="305596" y="914400"/>
                  <a:pt x="682568" y="914400"/>
                </a:cubicBezTo>
                <a:lnTo>
                  <a:pt x="10677117" y="914400"/>
                </a:lnTo>
                <a:close/>
              </a:path>
            </a:pathLst>
          </a:custGeom>
          <a:gradFill>
            <a:gsLst>
              <a:gs pos="100000">
                <a:schemeClr val="accent2">
                  <a:alpha val="98000"/>
                </a:schemeClr>
              </a:gs>
              <a:gs pos="3000">
                <a:schemeClr val="accent1">
                  <a:alpha val="94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grpSp>
        <p:nvGrpSpPr>
          <p:cNvPr id="3" name="组合 2">
            <a:extLst>
              <a:ext uri="{FF2B5EF4-FFF2-40B4-BE49-F238E27FC236}">
                <a16:creationId xmlns:a16="http://schemas.microsoft.com/office/drawing/2014/main" id="{EAC138C7-66A9-1CBD-23BF-14F7CC03624A}"/>
              </a:ext>
            </a:extLst>
          </p:cNvPr>
          <p:cNvGrpSpPr/>
          <p:nvPr/>
        </p:nvGrpSpPr>
        <p:grpSpPr>
          <a:xfrm>
            <a:off x="590769" y="354733"/>
            <a:ext cx="2716212" cy="755291"/>
            <a:chOff x="590769" y="227733"/>
            <a:chExt cx="2716212" cy="755291"/>
          </a:xfrm>
        </p:grpSpPr>
        <p:sp>
          <p:nvSpPr>
            <p:cNvPr id="66" name="椭圆 65">
              <a:extLst>
                <a:ext uri="{FF2B5EF4-FFF2-40B4-BE49-F238E27FC236}">
                  <a16:creationId xmlns:a16="http://schemas.microsoft.com/office/drawing/2014/main" id="{A7C123AF-5F83-CE9B-C6B8-3701ED2414A0}"/>
                </a:ext>
              </a:extLst>
            </p:cNvPr>
            <p:cNvSpPr/>
            <p:nvPr/>
          </p:nvSpPr>
          <p:spPr>
            <a:xfrm>
              <a:off x="2666272" y="227733"/>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16" name="组合 15">
              <a:extLst>
                <a:ext uri="{FF2B5EF4-FFF2-40B4-BE49-F238E27FC236}">
                  <a16:creationId xmlns:a16="http://schemas.microsoft.com/office/drawing/2014/main" id="{4D97706A-332C-8FE0-C385-BB96691A042B}"/>
                </a:ext>
              </a:extLst>
            </p:cNvPr>
            <p:cNvGrpSpPr/>
            <p:nvPr/>
          </p:nvGrpSpPr>
          <p:grpSpPr>
            <a:xfrm>
              <a:off x="590769" y="244923"/>
              <a:ext cx="2716212" cy="738101"/>
              <a:chOff x="2017259" y="3792045"/>
              <a:chExt cx="2716212" cy="738101"/>
            </a:xfrm>
          </p:grpSpPr>
          <p:sp>
            <p:nvSpPr>
              <p:cNvPr id="42" name="文本框 41">
                <a:extLst>
                  <a:ext uri="{FF2B5EF4-FFF2-40B4-BE49-F238E27FC236}">
                    <a16:creationId xmlns:a16="http://schemas.microsoft.com/office/drawing/2014/main" id="{80786EC9-160C-37B4-E4D6-909F8CA46BF3}"/>
                  </a:ext>
                </a:extLst>
              </p:cNvPr>
              <p:cNvSpPr txBox="1"/>
              <p:nvPr/>
            </p:nvSpPr>
            <p:spPr>
              <a:xfrm>
                <a:off x="2017259" y="3792045"/>
                <a:ext cx="27162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120" normalizeH="0" baseline="0" noProof="0" dirty="0">
                    <a:ln>
                      <a:noFill/>
                    </a:ln>
                    <a:solidFill>
                      <a:schemeClr val="accent1"/>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rPr>
                  <a:t>未来工作计划</a:t>
                </a:r>
              </a:p>
            </p:txBody>
          </p:sp>
          <p:sp>
            <p:nvSpPr>
              <p:cNvPr id="43" name="文本框 42">
                <a:extLst>
                  <a:ext uri="{FF2B5EF4-FFF2-40B4-BE49-F238E27FC236}">
                    <a16:creationId xmlns:a16="http://schemas.microsoft.com/office/drawing/2014/main" id="{5AA0AE03-329A-84F0-6582-86C9E31F510B}"/>
                  </a:ext>
                </a:extLst>
              </p:cNvPr>
              <p:cNvSpPr txBox="1"/>
              <p:nvPr/>
            </p:nvSpPr>
            <p:spPr>
              <a:xfrm>
                <a:off x="2022310" y="4253147"/>
                <a:ext cx="250031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120" normalizeH="0" baseline="0" noProof="0" dirty="0">
                    <a:ln>
                      <a:noFill/>
                    </a:ln>
                    <a:solidFill>
                      <a:schemeClr val="bg2">
                        <a:lumMod val="75000"/>
                      </a:schemeClr>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rPr>
                  <a:t>NEXT WORK PLAN</a:t>
                </a:r>
              </a:p>
            </p:txBody>
          </p:sp>
        </p:grpSp>
      </p:grpSp>
      <p:sp>
        <p:nvSpPr>
          <p:cNvPr id="46" name="文本框 45">
            <a:extLst>
              <a:ext uri="{FF2B5EF4-FFF2-40B4-BE49-F238E27FC236}">
                <a16:creationId xmlns:a16="http://schemas.microsoft.com/office/drawing/2014/main" id="{E59E9DE8-DCBD-9699-54A3-1D85D987B6F0}"/>
              </a:ext>
            </a:extLst>
          </p:cNvPr>
          <p:cNvSpPr txBox="1"/>
          <p:nvPr/>
        </p:nvSpPr>
        <p:spPr>
          <a:xfrm>
            <a:off x="1469890" y="3157964"/>
            <a:ext cx="883210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schemeClr val="bg1"/>
                </a:solidFill>
                <a:effectLst/>
                <a:uLnTx/>
                <a:uFillTx/>
                <a:latin typeface="思源宋体 CN Heavy" panose="02020900000000000000" pitchFamily="18" charset="-122"/>
                <a:ea typeface="思源宋体 CN Heavy" panose="02020900000000000000" pitchFamily="18" charset="-122"/>
                <a:cs typeface="OPPOSans H" panose="00020600040101010101" pitchFamily="18" charset="-122"/>
              </a:rPr>
              <a:t>让智能体赋能新时代工业化建设。</a:t>
            </a:r>
          </a:p>
        </p:txBody>
      </p:sp>
      <p:pic>
        <p:nvPicPr>
          <p:cNvPr id="12" name="图形 11" descr="后引号 纯色填充">
            <a:extLst>
              <a:ext uri="{FF2B5EF4-FFF2-40B4-BE49-F238E27FC236}">
                <a16:creationId xmlns:a16="http://schemas.microsoft.com/office/drawing/2014/main" id="{DE8260E0-2BD2-2A77-ACE3-BC9621EA27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2163" y="3534553"/>
            <a:ext cx="914400" cy="914400"/>
          </a:xfrm>
          <a:prstGeom prst="rect">
            <a:avLst/>
          </a:prstGeom>
        </p:spPr>
      </p:pic>
      <p:pic>
        <p:nvPicPr>
          <p:cNvPr id="14" name="图形 13" descr="左引号 纯色填充">
            <a:extLst>
              <a:ext uri="{FF2B5EF4-FFF2-40B4-BE49-F238E27FC236}">
                <a16:creationId xmlns:a16="http://schemas.microsoft.com/office/drawing/2014/main" id="{0132BB0A-357B-A6DF-1516-5FFF95B766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5325" y="2659063"/>
            <a:ext cx="914400" cy="914400"/>
          </a:xfrm>
          <a:prstGeom prst="rect">
            <a:avLst/>
          </a:prstGeom>
        </p:spPr>
      </p:pic>
      <p:sp>
        <p:nvSpPr>
          <p:cNvPr id="55" name="弧形 54">
            <a:extLst>
              <a:ext uri="{FF2B5EF4-FFF2-40B4-BE49-F238E27FC236}">
                <a16:creationId xmlns:a16="http://schemas.microsoft.com/office/drawing/2014/main" id="{0888C48E-D9E2-079A-F9E9-5636D83F8F75}"/>
              </a:ext>
            </a:extLst>
          </p:cNvPr>
          <p:cNvSpPr/>
          <p:nvPr/>
        </p:nvSpPr>
        <p:spPr>
          <a:xfrm rot="1504905">
            <a:off x="8731852" y="4968240"/>
            <a:ext cx="5456622" cy="5456622"/>
          </a:xfrm>
          <a:prstGeom prst="arc">
            <a:avLst>
              <a:gd name="adj1" fmla="val 9692353"/>
              <a:gd name="adj2" fmla="val 16058778"/>
            </a:avLst>
          </a:prstGeom>
          <a:noFill/>
          <a:ln w="635000">
            <a:gradFill>
              <a:gsLst>
                <a:gs pos="0">
                  <a:schemeClr val="bg1">
                    <a:lumMod val="95000"/>
                  </a:schemeClr>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2636402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12A36D46-8B94-4874-9485-ECEF2B073F4F}"/>
              </a:ext>
            </a:extLst>
          </p:cNvPr>
          <p:cNvSpPr txBox="1"/>
          <p:nvPr/>
        </p:nvSpPr>
        <p:spPr>
          <a:xfrm>
            <a:off x="3883498" y="2279987"/>
            <a:ext cx="4764088" cy="1015663"/>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tabLst/>
              <a:defRPr kumimoji="0" sz="6000" b="0" i="0" u="none" strike="noStrike" cap="none" spc="0" normalizeH="0" baseline="0">
                <a:ln>
                  <a:noFill/>
                </a:ln>
                <a:solidFill>
                  <a:prstClr val="black"/>
                </a:solidFill>
                <a:effectLst/>
                <a:uLnTx/>
                <a:uFillTx/>
                <a:latin typeface="锐字云字库锐宋粗GB" panose="02010604000000000000" pitchFamily="2" charset="-122"/>
                <a:ea typeface="锐字云字库锐宋粗GB" panose="02010604000000000000" pitchFamily="2" charset="-122"/>
                <a:cs typeface="OPPOSans H" panose="00020600040101010101" pitchFamily="18" charset="-122"/>
              </a:defRPr>
            </a:lvl1pPr>
          </a:lstStyle>
          <a:p>
            <a:pPr algn="ctr"/>
            <a:r>
              <a:rPr lang="zh-CN" altLang="en-US" dirty="0">
                <a:solidFill>
                  <a:schemeClr val="accent4"/>
                </a:solidFill>
                <a:latin typeface="思源宋体 CN Heavy" panose="02020900000000000000" pitchFamily="18" charset="-122"/>
                <a:ea typeface="思源宋体 CN Heavy" panose="02020900000000000000" pitchFamily="18" charset="-122"/>
              </a:rPr>
              <a:t>感谢观看</a:t>
            </a:r>
          </a:p>
        </p:txBody>
      </p:sp>
      <p:sp>
        <p:nvSpPr>
          <p:cNvPr id="14" name="矩形 13">
            <a:extLst>
              <a:ext uri="{FF2B5EF4-FFF2-40B4-BE49-F238E27FC236}">
                <a16:creationId xmlns:a16="http://schemas.microsoft.com/office/drawing/2014/main" id="{1BBBE937-6734-4060-B0FC-BBEAFBD783DF}"/>
              </a:ext>
            </a:extLst>
          </p:cNvPr>
          <p:cNvSpPr/>
          <p:nvPr/>
        </p:nvSpPr>
        <p:spPr>
          <a:xfrm>
            <a:off x="4966494" y="3308350"/>
            <a:ext cx="225901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C3F5EA"/>
              </a:solidFill>
              <a:effectLst/>
              <a:uLnTx/>
              <a:uFillTx/>
              <a:latin typeface="等线" panose="020F0502020204030204"/>
              <a:ea typeface="等线" panose="02010600030101010101" pitchFamily="2" charset="-122"/>
              <a:cs typeface="+mn-cs"/>
            </a:endParaRPr>
          </a:p>
        </p:txBody>
      </p:sp>
      <p:sp>
        <p:nvSpPr>
          <p:cNvPr id="23" name="文本框 22">
            <a:extLst>
              <a:ext uri="{FF2B5EF4-FFF2-40B4-BE49-F238E27FC236}">
                <a16:creationId xmlns:a16="http://schemas.microsoft.com/office/drawing/2014/main" id="{AF895710-1D93-43D8-9EA1-78356C9E1B1F}"/>
              </a:ext>
            </a:extLst>
          </p:cNvPr>
          <p:cNvSpPr txBox="1"/>
          <p:nvPr/>
        </p:nvSpPr>
        <p:spPr>
          <a:xfrm>
            <a:off x="4461510" y="4756666"/>
            <a:ext cx="326898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chemeClr val="bg2">
                    <a:lumMod val="75000"/>
                  </a:schemeClr>
                </a:solidFill>
                <a:effectLst/>
                <a:uLnTx/>
                <a:uFillTx/>
                <a:latin typeface="OPPOSans R" panose="00020600040101010101" pitchFamily="18" charset="-122"/>
                <a:ea typeface="OPPOSans R" panose="00020600040101010101" pitchFamily="18" charset="-122"/>
                <a:cs typeface="OPPOSans R" panose="00020600040101010101" pitchFamily="18" charset="-122"/>
              </a:rPr>
              <a:t>2025</a:t>
            </a:r>
            <a:r>
              <a:rPr kumimoji="0" lang="zh-CN" altLang="en-US" sz="1600" b="0" i="0" u="none" strike="noStrike" kern="1200" cap="none" spc="0" normalizeH="0" baseline="0" noProof="0" dirty="0">
                <a:ln>
                  <a:noFill/>
                </a:ln>
                <a:solidFill>
                  <a:schemeClr val="bg2">
                    <a:lumMod val="75000"/>
                  </a:schemeClr>
                </a:solidFill>
                <a:effectLst/>
                <a:uLnTx/>
                <a:uFillTx/>
                <a:latin typeface="OPPOSans R" panose="00020600040101010101" pitchFamily="18" charset="-122"/>
                <a:ea typeface="OPPOSans R" panose="00020600040101010101" pitchFamily="18" charset="-122"/>
                <a:cs typeface="OPPOSans R" panose="00020600040101010101" pitchFamily="18" charset="-122"/>
              </a:rPr>
              <a:t>年</a:t>
            </a:r>
            <a:r>
              <a:rPr kumimoji="0" lang="en-US" altLang="zh-CN" sz="1600" b="0" i="0" u="none" strike="noStrike" kern="1200" cap="none" spc="0" normalizeH="0" baseline="0" noProof="0" dirty="0">
                <a:ln>
                  <a:noFill/>
                </a:ln>
                <a:solidFill>
                  <a:schemeClr val="bg2">
                    <a:lumMod val="75000"/>
                  </a:schemeClr>
                </a:solidFill>
                <a:effectLst/>
                <a:uLnTx/>
                <a:uFillTx/>
                <a:latin typeface="OPPOSans R" panose="00020600040101010101" pitchFamily="18" charset="-122"/>
                <a:ea typeface="OPPOSans R" panose="00020600040101010101" pitchFamily="18" charset="-122"/>
                <a:cs typeface="OPPOSans R" panose="00020600040101010101" pitchFamily="18" charset="-122"/>
              </a:rPr>
              <a:t>4</a:t>
            </a:r>
            <a:r>
              <a:rPr kumimoji="0" lang="zh-CN" altLang="en-US" sz="1600" b="0" i="0" u="none" strike="noStrike" kern="1200" cap="none" spc="0" normalizeH="0" baseline="0" noProof="0" dirty="0">
                <a:ln>
                  <a:noFill/>
                </a:ln>
                <a:solidFill>
                  <a:schemeClr val="bg2">
                    <a:lumMod val="75000"/>
                  </a:schemeClr>
                </a:solidFill>
                <a:effectLst/>
                <a:uLnTx/>
                <a:uFillTx/>
                <a:latin typeface="OPPOSans R" panose="00020600040101010101" pitchFamily="18" charset="-122"/>
                <a:ea typeface="OPPOSans R" panose="00020600040101010101" pitchFamily="18" charset="-122"/>
                <a:cs typeface="OPPOSans R" panose="00020600040101010101" pitchFamily="18" charset="-122"/>
              </a:rPr>
              <a:t>月</a:t>
            </a:r>
            <a:r>
              <a:rPr kumimoji="0" lang="en-US" altLang="zh-CN" sz="1600" b="0" i="0" u="none" strike="noStrike" kern="1200" cap="none" spc="0" normalizeH="0" baseline="0" noProof="0" dirty="0">
                <a:ln>
                  <a:noFill/>
                </a:ln>
                <a:solidFill>
                  <a:schemeClr val="bg2">
                    <a:lumMod val="75000"/>
                  </a:schemeClr>
                </a:solidFill>
                <a:effectLst/>
                <a:uLnTx/>
                <a:uFillTx/>
                <a:latin typeface="OPPOSans R" panose="00020600040101010101" pitchFamily="18" charset="-122"/>
                <a:ea typeface="OPPOSans R" panose="00020600040101010101" pitchFamily="18" charset="-122"/>
                <a:cs typeface="OPPOSans R" panose="00020600040101010101" pitchFamily="18" charset="-122"/>
              </a:rPr>
              <a:t>10</a:t>
            </a:r>
            <a:r>
              <a:rPr kumimoji="0" lang="zh-CN" altLang="en-US" sz="1600" b="0" i="0" u="none" strike="noStrike" kern="1200" cap="none" spc="0" normalizeH="0" baseline="0" noProof="0" dirty="0">
                <a:ln>
                  <a:noFill/>
                </a:ln>
                <a:solidFill>
                  <a:schemeClr val="bg2">
                    <a:lumMod val="75000"/>
                  </a:schemeClr>
                </a:solidFill>
                <a:effectLst/>
                <a:uLnTx/>
                <a:uFillTx/>
                <a:latin typeface="OPPOSans R" panose="00020600040101010101" pitchFamily="18" charset="-122"/>
                <a:ea typeface="OPPOSans R" panose="00020600040101010101" pitchFamily="18" charset="-122"/>
                <a:cs typeface="OPPOSans R" panose="00020600040101010101" pitchFamily="18" charset="-122"/>
              </a:rPr>
              <a:t>日</a:t>
            </a:r>
          </a:p>
        </p:txBody>
      </p:sp>
      <p:sp>
        <p:nvSpPr>
          <p:cNvPr id="25" name="文本框 24">
            <a:extLst>
              <a:ext uri="{FF2B5EF4-FFF2-40B4-BE49-F238E27FC236}">
                <a16:creationId xmlns:a16="http://schemas.microsoft.com/office/drawing/2014/main" id="{9C3C8B4B-CF1E-45A6-BE1A-6E2D3AB45265}"/>
              </a:ext>
            </a:extLst>
          </p:cNvPr>
          <p:cNvSpPr txBox="1"/>
          <p:nvPr/>
        </p:nvSpPr>
        <p:spPr>
          <a:xfrm>
            <a:off x="3832028" y="4359693"/>
            <a:ext cx="452794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chemeClr val="bg2">
                    <a:lumMod val="75000"/>
                  </a:schemeClr>
                </a:solidFill>
                <a:effectLst/>
                <a:uLnTx/>
                <a:uFillTx/>
                <a:latin typeface="OPPOSans R" panose="00020600040101010101" pitchFamily="18" charset="-122"/>
                <a:ea typeface="OPPOSans R" panose="00020600040101010101" pitchFamily="18" charset="-122"/>
                <a:cs typeface="OPPOSans R" panose="00020600040101010101" pitchFamily="18" charset="-122"/>
              </a:rPr>
              <a:t>汇报人 </a:t>
            </a:r>
            <a:r>
              <a:rPr kumimoji="0" lang="en-US" altLang="zh-CN" sz="1600" b="0" i="0" u="none" strike="noStrike" kern="1200" cap="none" spc="0" normalizeH="0" baseline="0" noProof="0">
                <a:ln>
                  <a:noFill/>
                </a:ln>
                <a:solidFill>
                  <a:schemeClr val="bg2">
                    <a:lumMod val="75000"/>
                  </a:schemeClr>
                </a:solidFill>
                <a:effectLst/>
                <a:uLnTx/>
                <a:uFillTx/>
                <a:latin typeface="OPPOSans R" panose="00020600040101010101" pitchFamily="18" charset="-122"/>
                <a:ea typeface="OPPOSans R" panose="00020600040101010101" pitchFamily="18" charset="-122"/>
                <a:cs typeface="OPPOSans R" panose="00020600040101010101" pitchFamily="18" charset="-122"/>
              </a:rPr>
              <a:t>: </a:t>
            </a:r>
            <a:r>
              <a:rPr kumimoji="0" lang="zh-CN" altLang="en-US" sz="1600" b="0" i="0" u="none" strike="noStrike" kern="1200" cap="none" spc="0" normalizeH="0" baseline="0" noProof="0">
                <a:ln>
                  <a:noFill/>
                </a:ln>
                <a:solidFill>
                  <a:schemeClr val="bg2">
                    <a:lumMod val="75000"/>
                  </a:schemeClr>
                </a:solidFill>
                <a:effectLst/>
                <a:uLnTx/>
                <a:uFillTx/>
                <a:latin typeface="OPPOSans R" panose="00020600040101010101" pitchFamily="18" charset="-122"/>
                <a:ea typeface="OPPOSans R" panose="00020600040101010101" pitchFamily="18" charset="-122"/>
                <a:cs typeface="OPPOSans R" panose="00020600040101010101" pitchFamily="18" charset="-122"/>
              </a:rPr>
              <a:t>李佑天、杜沛生、梁研锋</a:t>
            </a:r>
            <a:endParaRPr kumimoji="0" lang="zh-CN" altLang="en-US" sz="1600" b="0" i="0" u="none" strike="noStrike" kern="1200" cap="none" spc="0" normalizeH="0" baseline="0" noProof="0" dirty="0">
              <a:ln>
                <a:noFill/>
              </a:ln>
              <a:solidFill>
                <a:schemeClr val="bg2">
                  <a:lumMod val="75000"/>
                </a:schemeClr>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22264808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40C8F386-11D5-4867-9AE9-0799206D8F12}"/>
              </a:ext>
            </a:extLst>
          </p:cNvPr>
          <p:cNvSpPr txBox="1"/>
          <p:nvPr/>
        </p:nvSpPr>
        <p:spPr>
          <a:xfrm>
            <a:off x="2664244" y="1439432"/>
            <a:ext cx="455403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54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rPr>
              <a:t>项目背景</a:t>
            </a:r>
            <a:endParaRPr kumimoji="0" lang="zh-CN" altLang="en-US" sz="5400" b="0" i="0" u="none" strike="noStrike" kern="1200" cap="none" spc="120" normalizeH="0" baseline="0" noProof="0" dirty="0">
              <a:ln>
                <a:noFill/>
              </a:ln>
              <a:solidFill>
                <a:schemeClr val="accent1"/>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endParaRPr>
          </a:p>
        </p:txBody>
      </p:sp>
      <p:grpSp>
        <p:nvGrpSpPr>
          <p:cNvPr id="29" name="组合 28">
            <a:extLst>
              <a:ext uri="{FF2B5EF4-FFF2-40B4-BE49-F238E27FC236}">
                <a16:creationId xmlns:a16="http://schemas.microsoft.com/office/drawing/2014/main" id="{B5F6874F-8883-480E-972C-4D8D88118A20}"/>
              </a:ext>
            </a:extLst>
          </p:cNvPr>
          <p:cNvGrpSpPr/>
          <p:nvPr/>
        </p:nvGrpSpPr>
        <p:grpSpPr>
          <a:xfrm>
            <a:off x="7616191" y="2527222"/>
            <a:ext cx="8103985" cy="4606497"/>
            <a:chOff x="5477765" y="-2884523"/>
            <a:chExt cx="8613665" cy="4896210"/>
          </a:xfrm>
        </p:grpSpPr>
        <p:sp>
          <p:nvSpPr>
            <p:cNvPr id="30" name="文本框 29">
              <a:extLst>
                <a:ext uri="{FF2B5EF4-FFF2-40B4-BE49-F238E27FC236}">
                  <a16:creationId xmlns:a16="http://schemas.microsoft.com/office/drawing/2014/main" id="{8F4FD7F0-7115-4C5C-AAB9-341A036A71FB}"/>
                </a:ext>
              </a:extLst>
            </p:cNvPr>
            <p:cNvSpPr txBox="1"/>
            <p:nvPr/>
          </p:nvSpPr>
          <p:spPr>
            <a:xfrm>
              <a:off x="5635698" y="-2884523"/>
              <a:ext cx="8442960" cy="4792506"/>
            </a:xfrm>
            <a:prstGeom prst="rect">
              <a:avLst/>
            </a:prstGeom>
            <a:noFill/>
            <a:scene3d>
              <a:camera prst="isometricOffAxis2Left"/>
              <a:lightRig rig="brightRoom" dir="t"/>
            </a:scene3d>
            <a:sp3d prstMaterial="matte"/>
          </p:spPr>
          <p:txBody>
            <a:bodyPr wrap="square" rtlCol="0">
              <a:sp3d extrusionH="342900" prstMaterial="translucentPowder"/>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700" b="0" i="0" u="none" strike="noStrike" kern="1200" cap="none" spc="0" normalizeH="0" baseline="0" noProof="0" dirty="0">
                  <a:ln>
                    <a:noFill/>
                  </a:ln>
                  <a:gradFill>
                    <a:gsLst>
                      <a:gs pos="100000">
                        <a:schemeClr val="accent2"/>
                      </a:gs>
                      <a:gs pos="4000">
                        <a:schemeClr val="accent1"/>
                      </a:gs>
                    </a:gsLst>
                    <a:path path="circle">
                      <a:fillToRect r="100000" b="100000"/>
                    </a:path>
                  </a:gradFill>
                  <a:effectLst/>
                  <a:uLnTx/>
                  <a:uFillTx/>
                  <a:latin typeface="OPPOSans H" panose="00020600040101010101" pitchFamily="18" charset="-122"/>
                  <a:ea typeface="OPPOSans H" panose="00020600040101010101" pitchFamily="18" charset="-122"/>
                  <a:cs typeface="OPPOSans H" panose="00020600040101010101" pitchFamily="18" charset="-122"/>
                </a:rPr>
                <a:t>01</a:t>
              </a:r>
              <a:endParaRPr kumimoji="0" lang="zh-CN" altLang="en-US" sz="28700" b="0" i="0" u="none" strike="noStrike" kern="1200" cap="none" spc="0" normalizeH="0" baseline="0" noProof="0" dirty="0">
                <a:ln>
                  <a:noFill/>
                </a:ln>
                <a:gradFill>
                  <a:gsLst>
                    <a:gs pos="100000">
                      <a:schemeClr val="accent2"/>
                    </a:gs>
                    <a:gs pos="4000">
                      <a:schemeClr val="accent1"/>
                    </a:gs>
                  </a:gsLst>
                  <a:path path="circle">
                    <a:fillToRect r="100000" b="100000"/>
                  </a:path>
                </a:gradFill>
                <a:effectLst/>
                <a:uLnTx/>
                <a:uFillTx/>
                <a:latin typeface="OPPOSans H" panose="00020600040101010101" pitchFamily="18" charset="-122"/>
                <a:ea typeface="OPPOSans H" panose="00020600040101010101" pitchFamily="18" charset="-122"/>
                <a:cs typeface="OPPOSans H" panose="00020600040101010101" pitchFamily="18" charset="-122"/>
              </a:endParaRPr>
            </a:p>
          </p:txBody>
        </p:sp>
        <p:sp>
          <p:nvSpPr>
            <p:cNvPr id="31" name="文本框 30">
              <a:extLst>
                <a:ext uri="{FF2B5EF4-FFF2-40B4-BE49-F238E27FC236}">
                  <a16:creationId xmlns:a16="http://schemas.microsoft.com/office/drawing/2014/main" id="{CD7F7AE7-113D-4463-81A2-7EBE28AEEA69}"/>
                </a:ext>
              </a:extLst>
            </p:cNvPr>
            <p:cNvSpPr txBox="1"/>
            <p:nvPr/>
          </p:nvSpPr>
          <p:spPr>
            <a:xfrm>
              <a:off x="5648470" y="-2870941"/>
              <a:ext cx="8442960" cy="4792506"/>
            </a:xfrm>
            <a:prstGeom prst="rect">
              <a:avLst/>
            </a:prstGeom>
            <a:noFill/>
            <a:scene3d>
              <a:camera prst="isometricOffAxis2Left"/>
              <a:lightRig rig="brightRoom" dir="t"/>
            </a:scene3d>
            <a:sp3d prstMaterial="matte"/>
          </p:spPr>
          <p:txBody>
            <a:bodyPr wrap="square" rtlCol="0">
              <a:sp3d extrusionH="342900" prstMaterial="translucentPowder"/>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700" b="0" i="0" u="none" strike="noStrike" kern="1200" cap="none" spc="0" normalizeH="0" baseline="0" noProof="0" dirty="0">
                  <a:ln>
                    <a:noFill/>
                  </a:ln>
                  <a:gradFill>
                    <a:gsLst>
                      <a:gs pos="100000">
                        <a:schemeClr val="accent2"/>
                      </a:gs>
                      <a:gs pos="4000">
                        <a:schemeClr val="accent1"/>
                      </a:gs>
                    </a:gsLst>
                    <a:path path="circle">
                      <a:fillToRect r="100000" b="100000"/>
                    </a:path>
                  </a:gradFill>
                  <a:effectLst>
                    <a:reflection blurRad="38100" stA="55000" endA="300" endPos="15000" dir="5400000" sy="-100000" algn="bl" rotWithShape="0"/>
                  </a:effectLst>
                  <a:uLnTx/>
                  <a:uFillTx/>
                  <a:latin typeface="OPPOSans H" panose="00020600040101010101" pitchFamily="18" charset="-122"/>
                  <a:ea typeface="OPPOSans H" panose="00020600040101010101" pitchFamily="18" charset="-122"/>
                  <a:cs typeface="OPPOSans H" panose="00020600040101010101" pitchFamily="18" charset="-122"/>
                </a:rPr>
                <a:t>01</a:t>
              </a:r>
              <a:endParaRPr kumimoji="0" lang="zh-CN" altLang="en-US" sz="28700" b="0" i="0" u="none" strike="noStrike" kern="1200" cap="none" spc="0" normalizeH="0" baseline="0" noProof="0" dirty="0">
                <a:ln>
                  <a:noFill/>
                </a:ln>
                <a:gradFill>
                  <a:gsLst>
                    <a:gs pos="100000">
                      <a:schemeClr val="accent2"/>
                    </a:gs>
                    <a:gs pos="4000">
                      <a:schemeClr val="accent1"/>
                    </a:gs>
                  </a:gsLst>
                  <a:path path="circle">
                    <a:fillToRect r="100000" b="100000"/>
                  </a:path>
                </a:gradFill>
                <a:effectLst>
                  <a:reflection blurRad="38100" stA="55000" endA="300" endPos="15000" dir="5400000" sy="-100000" algn="bl" rotWithShape="0"/>
                </a:effectLst>
                <a:uLnTx/>
                <a:uFillTx/>
                <a:latin typeface="OPPOSans H" panose="00020600040101010101" pitchFamily="18" charset="-122"/>
                <a:ea typeface="OPPOSans H" panose="00020600040101010101" pitchFamily="18" charset="-122"/>
                <a:cs typeface="OPPOSans H" panose="00020600040101010101" pitchFamily="18" charset="-122"/>
              </a:endParaRPr>
            </a:p>
          </p:txBody>
        </p:sp>
        <p:sp>
          <p:nvSpPr>
            <p:cNvPr id="32" name="文本框 31">
              <a:extLst>
                <a:ext uri="{FF2B5EF4-FFF2-40B4-BE49-F238E27FC236}">
                  <a16:creationId xmlns:a16="http://schemas.microsoft.com/office/drawing/2014/main" id="{F98823BE-CFA7-4B3D-89C6-9682F91410EF}"/>
                </a:ext>
              </a:extLst>
            </p:cNvPr>
            <p:cNvSpPr txBox="1"/>
            <p:nvPr/>
          </p:nvSpPr>
          <p:spPr>
            <a:xfrm>
              <a:off x="5477765" y="-2780819"/>
              <a:ext cx="8442960" cy="4792506"/>
            </a:xfrm>
            <a:prstGeom prst="rect">
              <a:avLst/>
            </a:prstGeom>
            <a:noFill/>
            <a:effectLst/>
            <a:scene3d>
              <a:camera prst="isometricOffAxis2Left"/>
              <a:lightRig rig="contrasting" dir="t"/>
            </a:scene3d>
            <a:sp3d prstMaterial="matte"/>
          </p:spPr>
          <p:txBody>
            <a:bodyPr wrap="square" rtlCol="0">
              <a:sp3d prstMaterial="translucentPowder"/>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700" b="0" i="0" u="none" strike="noStrike" kern="1200" cap="none" spc="0" normalizeH="0" baseline="0" noProof="0" dirty="0">
                  <a:ln>
                    <a:noFill/>
                  </a:ln>
                  <a:gradFill>
                    <a:gsLst>
                      <a:gs pos="100000">
                        <a:schemeClr val="accent1"/>
                      </a:gs>
                      <a:gs pos="4000">
                        <a:schemeClr val="accent2"/>
                      </a:gs>
                    </a:gsLst>
                    <a:path path="circle">
                      <a:fillToRect r="100000" b="100000"/>
                    </a:path>
                  </a:gradFill>
                  <a:effectLst>
                    <a:reflection blurRad="38100" stA="55000" endA="300" endPos="15000" dir="5400000" sy="-100000" algn="bl" rotWithShape="0"/>
                  </a:effectLst>
                  <a:uLnTx/>
                  <a:uFillTx/>
                  <a:latin typeface="OPPOSans H" panose="00020600040101010101" pitchFamily="18" charset="-122"/>
                  <a:ea typeface="OPPOSans H" panose="00020600040101010101" pitchFamily="18" charset="-122"/>
                  <a:cs typeface="OPPOSans H" panose="00020600040101010101" pitchFamily="18" charset="-122"/>
                </a:rPr>
                <a:t>01</a:t>
              </a:r>
              <a:endParaRPr kumimoji="0" lang="zh-CN" altLang="en-US" sz="28700" b="0" i="0" u="none" strike="noStrike" kern="1200" cap="none" spc="0" normalizeH="0" baseline="0" noProof="0" dirty="0">
                <a:ln>
                  <a:noFill/>
                </a:ln>
                <a:gradFill>
                  <a:gsLst>
                    <a:gs pos="100000">
                      <a:schemeClr val="accent1"/>
                    </a:gs>
                    <a:gs pos="4000">
                      <a:schemeClr val="accent2"/>
                    </a:gs>
                  </a:gsLst>
                  <a:path path="circle">
                    <a:fillToRect r="100000" b="100000"/>
                  </a:path>
                </a:gradFill>
                <a:effectLst>
                  <a:reflection blurRad="38100" stA="55000" endA="300" endPos="15000" dir="5400000" sy="-100000" algn="bl" rotWithShape="0"/>
                </a:effectLst>
                <a:uLnTx/>
                <a:uFillTx/>
                <a:latin typeface="OPPOSans H" panose="00020600040101010101" pitchFamily="18" charset="-122"/>
                <a:ea typeface="OPPOSans H" panose="00020600040101010101" pitchFamily="18" charset="-122"/>
                <a:cs typeface="OPPOSans H" panose="00020600040101010101" pitchFamily="18" charset="-122"/>
              </a:endParaRPr>
            </a:p>
          </p:txBody>
        </p:sp>
      </p:grpSp>
      <p:pic>
        <p:nvPicPr>
          <p:cNvPr id="2" name="图片 1" descr="城市街道与高楼大厦的路上&#10;&#10;描述已自动生成">
            <a:extLst>
              <a:ext uri="{FF2B5EF4-FFF2-40B4-BE49-F238E27FC236}">
                <a16:creationId xmlns:a16="http://schemas.microsoft.com/office/drawing/2014/main" id="{D8582E49-CAD2-499D-750A-DCEF95686EA4}"/>
              </a:ext>
            </a:extLst>
          </p:cNvPr>
          <p:cNvPicPr>
            <a:picLocks noChangeAspect="1"/>
          </p:cNvPicPr>
          <p:nvPr/>
        </p:nvPicPr>
        <p:blipFill rotWithShape="1">
          <a:blip r:embed="rId2">
            <a:extLst>
              <a:ext uri="{28A0092B-C50C-407E-A947-70E740481C1C}">
                <a14:useLocalDpi xmlns:a14="http://schemas.microsoft.com/office/drawing/2010/main" val="0"/>
              </a:ext>
            </a:extLst>
          </a:blip>
          <a:srcRect b="29655"/>
          <a:stretch/>
        </p:blipFill>
        <p:spPr>
          <a:xfrm>
            <a:off x="12642365" y="895143"/>
            <a:ext cx="4545400" cy="2390005"/>
          </a:xfrm>
          <a:prstGeom prst="rect">
            <a:avLst/>
          </a:prstGeom>
        </p:spPr>
      </p:pic>
    </p:spTree>
    <p:extLst>
      <p:ext uri="{BB962C8B-B14F-4D97-AF65-F5344CB8AC3E}">
        <p14:creationId xmlns:p14="http://schemas.microsoft.com/office/powerpoint/2010/main" val="6128518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2DCB2A3B-32F1-4DA9-8204-A5210F7DD28C}"/>
              </a:ext>
            </a:extLst>
          </p:cNvPr>
          <p:cNvGrpSpPr/>
          <p:nvPr/>
        </p:nvGrpSpPr>
        <p:grpSpPr>
          <a:xfrm>
            <a:off x="749468" y="411052"/>
            <a:ext cx="2716212" cy="523220"/>
            <a:chOff x="761608" y="369711"/>
            <a:chExt cx="2716212" cy="523220"/>
          </a:xfrm>
        </p:grpSpPr>
        <p:sp>
          <p:nvSpPr>
            <p:cNvPr id="66" name="椭圆 65">
              <a:extLst>
                <a:ext uri="{FF2B5EF4-FFF2-40B4-BE49-F238E27FC236}">
                  <a16:creationId xmlns:a16="http://schemas.microsoft.com/office/drawing/2014/main" id="{B5A4B239-F9C6-4D6F-A275-E17C7B688704}"/>
                </a:ext>
              </a:extLst>
            </p:cNvPr>
            <p:cNvSpPr/>
            <p:nvPr/>
          </p:nvSpPr>
          <p:spPr>
            <a:xfrm>
              <a:off x="2737106" y="456502"/>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 name="文本框 41">
              <a:extLst>
                <a:ext uri="{FF2B5EF4-FFF2-40B4-BE49-F238E27FC236}">
                  <a16:creationId xmlns:a16="http://schemas.microsoft.com/office/drawing/2014/main" id="{40C8F386-11D5-4867-9AE9-0799206D8F12}"/>
                </a:ext>
              </a:extLst>
            </p:cNvPr>
            <p:cNvSpPr txBox="1"/>
            <p:nvPr/>
          </p:nvSpPr>
          <p:spPr>
            <a:xfrm>
              <a:off x="761608" y="369711"/>
              <a:ext cx="27162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rPr>
                <a:t>项目背景</a:t>
              </a:r>
              <a:endParaRPr kumimoji="0" lang="zh-CN" altLang="en-US" sz="2800" b="0" i="0" u="none" strike="noStrike" kern="1200" cap="none" spc="120" normalizeH="0" baseline="0" noProof="0" dirty="0">
                <a:ln>
                  <a:noFill/>
                </a:ln>
                <a:solidFill>
                  <a:schemeClr val="accent1"/>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endParaRPr>
            </a:p>
          </p:txBody>
        </p:sp>
      </p:grpSp>
      <p:sp>
        <p:nvSpPr>
          <p:cNvPr id="4" name="矩形: 圆角 3">
            <a:extLst>
              <a:ext uri="{FF2B5EF4-FFF2-40B4-BE49-F238E27FC236}">
                <a16:creationId xmlns:a16="http://schemas.microsoft.com/office/drawing/2014/main" id="{743736EE-F215-4A71-A936-765ED89DF545}"/>
              </a:ext>
            </a:extLst>
          </p:cNvPr>
          <p:cNvSpPr/>
          <p:nvPr/>
        </p:nvSpPr>
        <p:spPr>
          <a:xfrm>
            <a:off x="7360275" y="1"/>
            <a:ext cx="4831725" cy="6857999"/>
          </a:xfrm>
          <a:prstGeom prst="roundRect">
            <a:avLst>
              <a:gd name="adj" fmla="val 0"/>
            </a:avLst>
          </a:prstGeom>
          <a:gradFill flip="none" rotWithShape="1">
            <a:gsLst>
              <a:gs pos="27000">
                <a:schemeClr val="accent1"/>
              </a:gs>
              <a:gs pos="10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dirty="0"/>
          </a:p>
        </p:txBody>
      </p:sp>
      <p:pic>
        <p:nvPicPr>
          <p:cNvPr id="22" name="图片 21" descr="城市街道与高楼大厦的路上&#10;&#10;描述已自动生成">
            <a:extLst>
              <a:ext uri="{FF2B5EF4-FFF2-40B4-BE49-F238E27FC236}">
                <a16:creationId xmlns:a16="http://schemas.microsoft.com/office/drawing/2014/main" id="{77C8C974-84F5-4500-93F3-5E5970506A40}"/>
              </a:ext>
            </a:extLst>
          </p:cNvPr>
          <p:cNvPicPr>
            <a:picLocks noChangeAspect="1"/>
          </p:cNvPicPr>
          <p:nvPr/>
        </p:nvPicPr>
        <p:blipFill rotWithShape="1">
          <a:blip r:embed="rId2">
            <a:extLst>
              <a:ext uri="{28A0092B-C50C-407E-A947-70E740481C1C}">
                <a14:useLocalDpi xmlns:a14="http://schemas.microsoft.com/office/drawing/2010/main" val="0"/>
              </a:ext>
            </a:extLst>
          </a:blip>
          <a:srcRect b="29655"/>
          <a:stretch/>
        </p:blipFill>
        <p:spPr>
          <a:xfrm>
            <a:off x="7360275" y="895143"/>
            <a:ext cx="4545400" cy="2390005"/>
          </a:xfrm>
          <a:prstGeom prst="rect">
            <a:avLst/>
          </a:prstGeom>
        </p:spPr>
      </p:pic>
      <p:sp>
        <p:nvSpPr>
          <p:cNvPr id="27" name="文本框 26">
            <a:extLst>
              <a:ext uri="{FF2B5EF4-FFF2-40B4-BE49-F238E27FC236}">
                <a16:creationId xmlns:a16="http://schemas.microsoft.com/office/drawing/2014/main" id="{C2D1BF35-0E46-4328-8972-84C5D88D4694}"/>
              </a:ext>
            </a:extLst>
          </p:cNvPr>
          <p:cNvSpPr txBox="1"/>
          <p:nvPr/>
        </p:nvSpPr>
        <p:spPr>
          <a:xfrm>
            <a:off x="473067" y="1005254"/>
            <a:ext cx="6530848" cy="3016210"/>
          </a:xfrm>
          <a:prstGeom prst="rect">
            <a:avLst/>
          </a:prstGeom>
          <a:noFill/>
        </p:spPr>
        <p:txBody>
          <a:bodyPr wrap="square">
            <a:spAutoFit/>
          </a:bodyPr>
          <a:lstStyle/>
          <a:p>
            <a:pPr marL="342900" indent="-342900" algn="l">
              <a:buAutoNum type="arabicPeriod"/>
            </a:pPr>
            <a:r>
              <a:rPr lang="zh-CN" altLang="en-US" sz="2800" b="1" dirty="0">
                <a:solidFill>
                  <a:srgbClr val="404040"/>
                </a:solidFill>
                <a:latin typeface="DeepSeek-CJK-patch"/>
              </a:rPr>
              <a:t>人工智能的应用是大势所需</a:t>
            </a:r>
            <a:endParaRPr lang="en-US" altLang="zh-CN" sz="2800" b="1" i="0" dirty="0">
              <a:solidFill>
                <a:srgbClr val="404040"/>
              </a:solidFill>
              <a:effectLst/>
              <a:latin typeface="DeepSeek-CJK-patch"/>
            </a:endParaRPr>
          </a:p>
          <a:p>
            <a:pPr marL="342900" indent="-342900" algn="l">
              <a:buAutoNum type="arabicPeriod"/>
            </a:pPr>
            <a:endParaRPr lang="zh-CN" altLang="en-US" b="0" i="0" dirty="0">
              <a:solidFill>
                <a:srgbClr val="404040"/>
              </a:solidFill>
              <a:effectLst/>
              <a:latin typeface="DeepSeek-CJK-patch"/>
            </a:endParaRPr>
          </a:p>
          <a:p>
            <a:pPr marL="342900" indent="-342900" algn="l">
              <a:buFontTx/>
              <a:buChar char="-"/>
            </a:pPr>
            <a:r>
              <a:rPr lang="zh-CN" altLang="en-US" sz="2400" b="0" i="0" dirty="0">
                <a:solidFill>
                  <a:srgbClr val="404040"/>
                </a:solidFill>
                <a:effectLst/>
                <a:latin typeface="DeepSeek-CJK-patch"/>
              </a:rPr>
              <a:t>全球范围内，多国将智能体技术纳入战略规划。</a:t>
            </a:r>
            <a:endParaRPr lang="en-US" altLang="zh-CN" sz="2400" b="0" i="0" dirty="0">
              <a:solidFill>
                <a:srgbClr val="404040"/>
              </a:solidFill>
              <a:effectLst/>
              <a:latin typeface="DeepSeek-CJK-patch"/>
            </a:endParaRPr>
          </a:p>
          <a:p>
            <a:pPr marL="342900" indent="-342900" algn="l">
              <a:buFontTx/>
              <a:buChar char="-"/>
            </a:pPr>
            <a:r>
              <a:rPr lang="zh-CN" altLang="en-US" sz="2400" b="0" i="0" dirty="0">
                <a:solidFill>
                  <a:srgbClr val="404040"/>
                </a:solidFill>
                <a:effectLst/>
                <a:latin typeface="DeepSeek-CJK-patch"/>
              </a:rPr>
              <a:t>中国“十四五”规划中明确提及“推动人工智能与实体经济深度融合”。</a:t>
            </a:r>
            <a:endParaRPr lang="en-US" altLang="zh-CN" sz="2400" b="0" i="0" dirty="0">
              <a:solidFill>
                <a:srgbClr val="404040"/>
              </a:solidFill>
              <a:effectLst/>
              <a:latin typeface="DeepSeek-CJK-patch"/>
            </a:endParaRPr>
          </a:p>
          <a:p>
            <a:pPr marL="342900" indent="-342900" algn="l">
              <a:buFontTx/>
              <a:buChar char="-"/>
            </a:pPr>
            <a:r>
              <a:rPr lang="zh-CN" altLang="en-US" sz="2400" b="0" i="0" dirty="0">
                <a:solidFill>
                  <a:srgbClr val="404040"/>
                </a:solidFill>
                <a:effectLst/>
                <a:latin typeface="DeepSeek-CJK-patch"/>
              </a:rPr>
              <a:t>智能体作为具身智能、自主系统的核心载体，在智能制造、智慧城市等领域获得政策支持。</a:t>
            </a:r>
          </a:p>
        </p:txBody>
      </p:sp>
      <p:sp>
        <p:nvSpPr>
          <p:cNvPr id="28" name="文本框 27">
            <a:extLst>
              <a:ext uri="{FF2B5EF4-FFF2-40B4-BE49-F238E27FC236}">
                <a16:creationId xmlns:a16="http://schemas.microsoft.com/office/drawing/2014/main" id="{8057C481-671E-467D-8BE2-3C2CD1265231}"/>
              </a:ext>
            </a:extLst>
          </p:cNvPr>
          <p:cNvSpPr txBox="1"/>
          <p:nvPr/>
        </p:nvSpPr>
        <p:spPr>
          <a:xfrm>
            <a:off x="473067" y="4040522"/>
            <a:ext cx="11762911" cy="2062103"/>
          </a:xfrm>
          <a:prstGeom prst="rect">
            <a:avLst/>
          </a:prstGeom>
          <a:noFill/>
        </p:spPr>
        <p:txBody>
          <a:bodyPr wrap="square">
            <a:spAutoFit/>
          </a:bodyPr>
          <a:lstStyle/>
          <a:p>
            <a:r>
              <a:rPr lang="en-US" altLang="zh-CN" sz="2800" b="1" i="0" dirty="0">
                <a:solidFill>
                  <a:srgbClr val="404040"/>
                </a:solidFill>
                <a:effectLst/>
                <a:latin typeface="DeepSeek-CJK-patch"/>
              </a:rPr>
              <a:t>2 </a:t>
            </a:r>
            <a:r>
              <a:rPr lang="zh-CN" altLang="en-US" sz="2800" b="1" i="0" dirty="0">
                <a:solidFill>
                  <a:srgbClr val="404040"/>
                </a:solidFill>
                <a:effectLst/>
                <a:latin typeface="DeepSeek-CJK-patch"/>
              </a:rPr>
              <a:t>特向训练或多端融合</a:t>
            </a:r>
            <a:endParaRPr lang="en-US" altLang="zh-CN" sz="2800" b="1" dirty="0">
              <a:solidFill>
                <a:srgbClr val="404040"/>
              </a:solidFill>
              <a:latin typeface="DeepSeek-CJK-patch"/>
            </a:endParaRPr>
          </a:p>
          <a:p>
            <a:pPr marL="342900" indent="-342900" algn="l">
              <a:buAutoNum type="arabicPeriod"/>
            </a:pPr>
            <a:endParaRPr lang="zh-CN" altLang="en-US" b="0" i="0" dirty="0">
              <a:solidFill>
                <a:srgbClr val="404040"/>
              </a:solidFill>
              <a:effectLst/>
              <a:latin typeface="DeepSeek-CJK-patch"/>
            </a:endParaRPr>
          </a:p>
          <a:p>
            <a:pPr marL="342900" indent="-342900" algn="l">
              <a:buFontTx/>
              <a:buChar char="-"/>
            </a:pPr>
            <a:r>
              <a:rPr lang="zh-CN" altLang="en-US" sz="2000" dirty="0">
                <a:solidFill>
                  <a:srgbClr val="404040"/>
                </a:solidFill>
                <a:latin typeface="DeepSeek-CJK-patch"/>
              </a:rPr>
              <a:t>强化学习：</a:t>
            </a:r>
            <a:r>
              <a:rPr lang="en-US" altLang="zh-CN" sz="2000" b="0" i="0" dirty="0">
                <a:solidFill>
                  <a:srgbClr val="404040"/>
                </a:solidFill>
                <a:effectLst/>
                <a:latin typeface="DeepSeek-CJK-patch"/>
              </a:rPr>
              <a:t> DeepMind</a:t>
            </a:r>
            <a:r>
              <a:rPr lang="zh-CN" altLang="en-US" sz="2000" b="0" i="0" dirty="0">
                <a:solidFill>
                  <a:srgbClr val="404040"/>
                </a:solidFill>
                <a:effectLst/>
                <a:latin typeface="DeepSeek-CJK-patch"/>
              </a:rPr>
              <a:t>的</a:t>
            </a:r>
            <a:r>
              <a:rPr lang="en-US" altLang="zh-CN" sz="2000" b="0" i="0" dirty="0">
                <a:solidFill>
                  <a:srgbClr val="404040"/>
                </a:solidFill>
                <a:effectLst/>
                <a:latin typeface="DeepSeek-CJK-patch"/>
              </a:rPr>
              <a:t>AlphaGo </a:t>
            </a:r>
            <a:r>
              <a:rPr lang="zh-CN" altLang="en-US" sz="2000" b="0" i="0" dirty="0">
                <a:solidFill>
                  <a:srgbClr val="404040"/>
                </a:solidFill>
                <a:effectLst/>
                <a:latin typeface="DeepSeek-CJK-patch"/>
              </a:rPr>
              <a:t>通过不断博弈达到围棋领域领先。</a:t>
            </a:r>
            <a:endParaRPr lang="en-US" altLang="zh-CN" sz="2000" b="0" i="0" dirty="0">
              <a:solidFill>
                <a:srgbClr val="404040"/>
              </a:solidFill>
              <a:effectLst/>
              <a:latin typeface="DeepSeek-CJK-patch"/>
            </a:endParaRPr>
          </a:p>
          <a:p>
            <a:pPr marL="342900" indent="-342900" algn="l">
              <a:buFontTx/>
              <a:buChar char="-"/>
            </a:pPr>
            <a:r>
              <a:rPr lang="zh-CN" altLang="en-US" sz="2000" dirty="0">
                <a:solidFill>
                  <a:srgbClr val="404040"/>
                </a:solidFill>
                <a:latin typeface="DeepSeek-CJK-patch"/>
              </a:rPr>
              <a:t>融合训练：</a:t>
            </a:r>
            <a:r>
              <a:rPr lang="zh-CN" altLang="en-US" sz="2000" b="0" i="0" dirty="0">
                <a:solidFill>
                  <a:srgbClr val="404040"/>
                </a:solidFill>
                <a:effectLst/>
                <a:latin typeface="DeepSeek-CJK-patch"/>
              </a:rPr>
              <a:t>特斯拉的自动驾驶视觉系统融合多摄像头数据实现辅助驾驶。</a:t>
            </a:r>
          </a:p>
          <a:p>
            <a:br>
              <a:rPr lang="zh-CN" altLang="en-US" b="0" i="0" dirty="0">
                <a:solidFill>
                  <a:srgbClr val="404040"/>
                </a:solidFill>
                <a:effectLst/>
                <a:latin typeface="DeepSeek-CJK-patch"/>
              </a:rPr>
            </a:br>
            <a:r>
              <a:rPr lang="zh-CN" altLang="en-US" sz="2400" dirty="0">
                <a:solidFill>
                  <a:srgbClr val="404040"/>
                </a:solidFill>
                <a:latin typeface="DeepSeek-CJK-patch"/>
              </a:rPr>
              <a:t>这些应用方向都偏向针对性，少有通用化的解决方案。</a:t>
            </a:r>
            <a:endParaRPr lang="zh-CN" altLang="en-US" sz="2400" b="0" i="0" dirty="0">
              <a:solidFill>
                <a:srgbClr val="404040"/>
              </a:solidFill>
              <a:effectLst/>
              <a:latin typeface="DeepSeek-CJK-patch"/>
            </a:endParaRPr>
          </a:p>
        </p:txBody>
      </p:sp>
    </p:spTree>
    <p:extLst>
      <p:ext uri="{BB962C8B-B14F-4D97-AF65-F5344CB8AC3E}">
        <p14:creationId xmlns:p14="http://schemas.microsoft.com/office/powerpoint/2010/main" val="8801615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矩形: 圆角 25">
            <a:extLst>
              <a:ext uri="{FF2B5EF4-FFF2-40B4-BE49-F238E27FC236}">
                <a16:creationId xmlns:a16="http://schemas.microsoft.com/office/drawing/2014/main" id="{CC393A11-D64F-448B-A76A-7EEF5A16539B}"/>
              </a:ext>
            </a:extLst>
          </p:cNvPr>
          <p:cNvSpPr/>
          <p:nvPr/>
        </p:nvSpPr>
        <p:spPr>
          <a:xfrm>
            <a:off x="412559" y="1685094"/>
            <a:ext cx="11416686" cy="4193812"/>
          </a:xfrm>
          <a:prstGeom prst="roundRect">
            <a:avLst>
              <a:gd name="adj" fmla="val 993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24" name="矩形: 圆角 23">
            <a:extLst>
              <a:ext uri="{FF2B5EF4-FFF2-40B4-BE49-F238E27FC236}">
                <a16:creationId xmlns:a16="http://schemas.microsoft.com/office/drawing/2014/main" id="{88B13662-0AB2-4C01-A5EF-73AFD195062F}"/>
              </a:ext>
            </a:extLst>
          </p:cNvPr>
          <p:cNvSpPr/>
          <p:nvPr/>
        </p:nvSpPr>
        <p:spPr>
          <a:xfrm>
            <a:off x="1" y="6161314"/>
            <a:ext cx="12192000" cy="696684"/>
          </a:xfrm>
          <a:prstGeom prst="roundRect">
            <a:avLst>
              <a:gd name="adj" fmla="val 0"/>
            </a:avLst>
          </a:prstGeom>
          <a:gradFill flip="none" rotWithShape="1">
            <a:gsLst>
              <a:gs pos="27000">
                <a:schemeClr val="accent1"/>
              </a:gs>
              <a:gs pos="10000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3" name="组合 2">
            <a:extLst>
              <a:ext uri="{FF2B5EF4-FFF2-40B4-BE49-F238E27FC236}">
                <a16:creationId xmlns:a16="http://schemas.microsoft.com/office/drawing/2014/main" id="{2DCB2A3B-32F1-4DA9-8204-A5210F7DD28C}"/>
              </a:ext>
            </a:extLst>
          </p:cNvPr>
          <p:cNvGrpSpPr/>
          <p:nvPr/>
        </p:nvGrpSpPr>
        <p:grpSpPr>
          <a:xfrm>
            <a:off x="377148" y="231447"/>
            <a:ext cx="2782235" cy="523220"/>
            <a:chOff x="19173" y="594965"/>
            <a:chExt cx="2716212" cy="523220"/>
          </a:xfrm>
        </p:grpSpPr>
        <p:sp>
          <p:nvSpPr>
            <p:cNvPr id="66" name="椭圆 65">
              <a:extLst>
                <a:ext uri="{FF2B5EF4-FFF2-40B4-BE49-F238E27FC236}">
                  <a16:creationId xmlns:a16="http://schemas.microsoft.com/office/drawing/2014/main" id="{B5A4B239-F9C6-4D6F-A275-E17C7B688704}"/>
                </a:ext>
              </a:extLst>
            </p:cNvPr>
            <p:cNvSpPr/>
            <p:nvPr/>
          </p:nvSpPr>
          <p:spPr>
            <a:xfrm>
              <a:off x="2168695" y="656100"/>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 name="文本框 41">
              <a:extLst>
                <a:ext uri="{FF2B5EF4-FFF2-40B4-BE49-F238E27FC236}">
                  <a16:creationId xmlns:a16="http://schemas.microsoft.com/office/drawing/2014/main" id="{40C8F386-11D5-4867-9AE9-0799206D8F12}"/>
                </a:ext>
              </a:extLst>
            </p:cNvPr>
            <p:cNvSpPr txBox="1"/>
            <p:nvPr/>
          </p:nvSpPr>
          <p:spPr>
            <a:xfrm>
              <a:off x="19173" y="594965"/>
              <a:ext cx="27162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120" normalizeH="0" baseline="0" noProof="0" dirty="0">
                  <a:ln>
                    <a:noFill/>
                  </a:ln>
                  <a:solidFill>
                    <a:schemeClr val="accent1"/>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rPr>
                <a:t>项目背景</a:t>
              </a:r>
            </a:p>
          </p:txBody>
        </p:sp>
      </p:grpSp>
      <p:pic>
        <p:nvPicPr>
          <p:cNvPr id="17" name="图形 16" descr="上升趋势条形图 纯色填充">
            <a:extLst>
              <a:ext uri="{FF2B5EF4-FFF2-40B4-BE49-F238E27FC236}">
                <a16:creationId xmlns:a16="http://schemas.microsoft.com/office/drawing/2014/main" id="{0A9BF8AD-7131-4A31-8D5E-FC228F89D8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14241" y="804592"/>
            <a:ext cx="779999" cy="720000"/>
          </a:xfrm>
          <a:prstGeom prst="rect">
            <a:avLst/>
          </a:prstGeom>
        </p:spPr>
      </p:pic>
      <p:sp>
        <p:nvSpPr>
          <p:cNvPr id="34" name="文本框 33">
            <a:extLst>
              <a:ext uri="{FF2B5EF4-FFF2-40B4-BE49-F238E27FC236}">
                <a16:creationId xmlns:a16="http://schemas.microsoft.com/office/drawing/2014/main" id="{F73F9548-1640-4053-AAD7-23981B04DBB0}"/>
              </a:ext>
            </a:extLst>
          </p:cNvPr>
          <p:cNvSpPr txBox="1"/>
          <p:nvPr/>
        </p:nvSpPr>
        <p:spPr>
          <a:xfrm>
            <a:off x="6365071" y="919168"/>
            <a:ext cx="4740275" cy="584775"/>
          </a:xfrm>
          <a:prstGeom prst="rect">
            <a:avLst/>
          </a:prstGeom>
          <a:noFill/>
        </p:spPr>
        <p:txBody>
          <a:bodyPr wrap="square" rtlCol="0">
            <a:spAutoFit/>
          </a:bodyPr>
          <a:lstStyle/>
          <a:p>
            <a:r>
              <a:rPr lang="zh-CN" altLang="en-US" sz="3200" b="1" i="0" dirty="0">
                <a:solidFill>
                  <a:srgbClr val="136F5B"/>
                </a:solidFill>
                <a:effectLst/>
                <a:latin typeface="DeepSeek-CJK-patch"/>
              </a:rPr>
              <a:t>普通 </a:t>
            </a:r>
            <a:r>
              <a:rPr lang="en-US" altLang="zh-CN" sz="3200" b="1" i="0" dirty="0">
                <a:solidFill>
                  <a:srgbClr val="136F5B"/>
                </a:solidFill>
                <a:effectLst/>
                <a:latin typeface="DeepSeek-CJK-patch"/>
              </a:rPr>
              <a:t>AI</a:t>
            </a:r>
            <a:r>
              <a:rPr lang="zh-CN" altLang="en-US" sz="2400" b="0" i="0" dirty="0">
                <a:solidFill>
                  <a:srgbClr val="136F5B"/>
                </a:solidFill>
                <a:effectLst/>
                <a:latin typeface="DeepSeek-CJK-patch"/>
              </a:rPr>
              <a:t>（如传统聊天机器人）</a:t>
            </a:r>
            <a:endParaRPr lang="zh-CN" altLang="en-US" sz="2400" dirty="0">
              <a:solidFill>
                <a:srgbClr val="136F5B"/>
              </a:solidFill>
              <a:latin typeface="思源宋体 CN Heavy" panose="02020900000000000000" pitchFamily="18" charset="-122"/>
              <a:ea typeface="思源宋体 CN Heavy" panose="02020900000000000000" pitchFamily="18" charset="-122"/>
            </a:endParaRPr>
          </a:p>
        </p:txBody>
      </p:sp>
      <p:cxnSp>
        <p:nvCxnSpPr>
          <p:cNvPr id="4" name="直接连接符 3">
            <a:extLst>
              <a:ext uri="{FF2B5EF4-FFF2-40B4-BE49-F238E27FC236}">
                <a16:creationId xmlns:a16="http://schemas.microsoft.com/office/drawing/2014/main" id="{8424EDEB-7273-4343-BBD0-A97C0D8C25D6}"/>
              </a:ext>
            </a:extLst>
          </p:cNvPr>
          <p:cNvCxnSpPr>
            <a:cxnSpLocks/>
          </p:cNvCxnSpPr>
          <p:nvPr/>
        </p:nvCxnSpPr>
        <p:spPr>
          <a:xfrm>
            <a:off x="6423556" y="1685094"/>
            <a:ext cx="0" cy="4193812"/>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0F97F92F-BAC4-47FB-8628-E6D03DAE7EE6}"/>
              </a:ext>
            </a:extLst>
          </p:cNvPr>
          <p:cNvSpPr txBox="1"/>
          <p:nvPr/>
        </p:nvSpPr>
        <p:spPr>
          <a:xfrm>
            <a:off x="550257" y="907485"/>
            <a:ext cx="4740275" cy="584775"/>
          </a:xfrm>
          <a:prstGeom prst="rect">
            <a:avLst/>
          </a:prstGeom>
          <a:noFill/>
        </p:spPr>
        <p:txBody>
          <a:bodyPr wrap="square" rtlCol="0">
            <a:spAutoFit/>
          </a:bodyPr>
          <a:lstStyle/>
          <a:p>
            <a:r>
              <a:rPr lang="zh-CN" altLang="en-US" sz="3200" b="1" i="0" dirty="0">
                <a:solidFill>
                  <a:srgbClr val="136F5B"/>
                </a:solidFill>
                <a:effectLst/>
                <a:latin typeface="DeepSeek-CJK-patch"/>
              </a:rPr>
              <a:t>智能体</a:t>
            </a:r>
            <a:r>
              <a:rPr lang="zh-CN" altLang="en-US" sz="2400" i="0" dirty="0">
                <a:solidFill>
                  <a:srgbClr val="136F5B"/>
                </a:solidFill>
                <a:effectLst/>
                <a:latin typeface="DeepSeek-CJK-patch"/>
              </a:rPr>
              <a:t>（</a:t>
            </a:r>
            <a:r>
              <a:rPr lang="en-US" altLang="zh-CN" sz="2400" i="0" dirty="0">
                <a:solidFill>
                  <a:srgbClr val="136F5B"/>
                </a:solidFill>
                <a:effectLst/>
                <a:latin typeface="DeepSeek-CJK-patch"/>
              </a:rPr>
              <a:t>Agent</a:t>
            </a:r>
            <a:r>
              <a:rPr lang="zh-CN" altLang="en-US" sz="2400" i="0" dirty="0">
                <a:solidFill>
                  <a:srgbClr val="136F5B"/>
                </a:solidFill>
                <a:effectLst/>
                <a:latin typeface="DeepSeek-CJK-patch"/>
              </a:rPr>
              <a:t>，如 </a:t>
            </a:r>
            <a:r>
              <a:rPr lang="en-US" altLang="zh-CN" sz="2400" i="0" dirty="0">
                <a:solidFill>
                  <a:srgbClr val="136F5B"/>
                </a:solidFill>
                <a:effectLst/>
                <a:latin typeface="DeepSeek-CJK-patch"/>
              </a:rPr>
              <a:t>YAA</a:t>
            </a:r>
            <a:r>
              <a:rPr lang="zh-CN" altLang="en-US" sz="2400" i="0" dirty="0">
                <a:solidFill>
                  <a:srgbClr val="136F5B"/>
                </a:solidFill>
                <a:effectLst/>
                <a:latin typeface="DeepSeek-CJK-patch"/>
              </a:rPr>
              <a:t>）</a:t>
            </a:r>
            <a:endParaRPr lang="zh-CN" altLang="en-US" sz="2400" dirty="0">
              <a:solidFill>
                <a:srgbClr val="136F5B"/>
              </a:solidFill>
              <a:latin typeface="思源宋体 CN Heavy" panose="02020900000000000000" pitchFamily="18" charset="-122"/>
              <a:ea typeface="思源宋体 CN Heavy" panose="02020900000000000000" pitchFamily="18" charset="-122"/>
            </a:endParaRPr>
          </a:p>
        </p:txBody>
      </p:sp>
      <p:sp>
        <p:nvSpPr>
          <p:cNvPr id="7" name="文本框 6">
            <a:extLst>
              <a:ext uri="{FF2B5EF4-FFF2-40B4-BE49-F238E27FC236}">
                <a16:creationId xmlns:a16="http://schemas.microsoft.com/office/drawing/2014/main" id="{DF489435-3D2A-4596-8120-F8AF82C0314E}"/>
              </a:ext>
            </a:extLst>
          </p:cNvPr>
          <p:cNvSpPr txBox="1"/>
          <p:nvPr/>
        </p:nvSpPr>
        <p:spPr>
          <a:xfrm>
            <a:off x="585157" y="1966607"/>
            <a:ext cx="1384478" cy="461665"/>
          </a:xfrm>
          <a:prstGeom prst="rect">
            <a:avLst/>
          </a:prstGeom>
          <a:noFill/>
        </p:spPr>
        <p:txBody>
          <a:bodyPr wrap="square" rtlCol="0">
            <a:spAutoFit/>
          </a:bodyPr>
          <a:lstStyle/>
          <a:p>
            <a:r>
              <a:rPr lang="zh-CN" altLang="en-US" sz="2400" b="1" dirty="0">
                <a:solidFill>
                  <a:srgbClr val="136F5B"/>
                </a:solidFill>
              </a:rPr>
              <a:t>自主性</a:t>
            </a:r>
            <a:r>
              <a:rPr lang="zh-CN" altLang="en-US" sz="2000" b="1" dirty="0">
                <a:solidFill>
                  <a:srgbClr val="136F5B"/>
                </a:solidFill>
              </a:rPr>
              <a:t>：</a:t>
            </a:r>
          </a:p>
        </p:txBody>
      </p:sp>
      <p:sp>
        <p:nvSpPr>
          <p:cNvPr id="45" name="文本框 44">
            <a:extLst>
              <a:ext uri="{FF2B5EF4-FFF2-40B4-BE49-F238E27FC236}">
                <a16:creationId xmlns:a16="http://schemas.microsoft.com/office/drawing/2014/main" id="{13F313FC-2983-4E74-B2AE-259ACF01E2E4}"/>
              </a:ext>
            </a:extLst>
          </p:cNvPr>
          <p:cNvSpPr txBox="1"/>
          <p:nvPr/>
        </p:nvSpPr>
        <p:spPr>
          <a:xfrm>
            <a:off x="1869119" y="1987175"/>
            <a:ext cx="4726762" cy="707886"/>
          </a:xfrm>
          <a:prstGeom prst="rect">
            <a:avLst/>
          </a:prstGeom>
          <a:noFill/>
        </p:spPr>
        <p:txBody>
          <a:bodyPr wrap="square" rtlCol="0">
            <a:spAutoFit/>
          </a:bodyPr>
          <a:lstStyle/>
          <a:p>
            <a:r>
              <a:rPr lang="zh-CN" altLang="en-US" sz="2000" b="0" i="0" dirty="0">
                <a:solidFill>
                  <a:srgbClr val="404040"/>
                </a:solidFill>
                <a:effectLst/>
                <a:latin typeface="DeepSeek-CJK-patch"/>
              </a:rPr>
              <a:t>智能体能</a:t>
            </a:r>
            <a:r>
              <a:rPr lang="zh-CN" altLang="en-US" sz="2000" b="1" i="0" dirty="0">
                <a:solidFill>
                  <a:srgbClr val="404040"/>
                </a:solidFill>
                <a:effectLst/>
                <a:latin typeface="DeepSeek-CJK-patch"/>
              </a:rPr>
              <a:t>主动感知环境并做出决策</a:t>
            </a:r>
            <a:r>
              <a:rPr lang="zh-CN" altLang="en-US" sz="2000" b="0" i="0" dirty="0">
                <a:solidFill>
                  <a:srgbClr val="404040"/>
                </a:solidFill>
                <a:effectLst/>
                <a:latin typeface="DeepSeek-CJK-patch"/>
              </a:rPr>
              <a:t>，而非被动响应用户输入</a:t>
            </a:r>
            <a:endParaRPr lang="zh-CN" altLang="en-US" sz="2000" dirty="0"/>
          </a:p>
        </p:txBody>
      </p:sp>
      <p:sp>
        <p:nvSpPr>
          <p:cNvPr id="46" name="文本框 45">
            <a:extLst>
              <a:ext uri="{FF2B5EF4-FFF2-40B4-BE49-F238E27FC236}">
                <a16:creationId xmlns:a16="http://schemas.microsoft.com/office/drawing/2014/main" id="{8CECAD8A-795C-4B3E-A672-77A0449A113F}"/>
              </a:ext>
            </a:extLst>
          </p:cNvPr>
          <p:cNvSpPr txBox="1"/>
          <p:nvPr/>
        </p:nvSpPr>
        <p:spPr>
          <a:xfrm>
            <a:off x="523458" y="2984697"/>
            <a:ext cx="1433841" cy="769441"/>
          </a:xfrm>
          <a:prstGeom prst="rect">
            <a:avLst/>
          </a:prstGeom>
          <a:noFill/>
        </p:spPr>
        <p:txBody>
          <a:bodyPr wrap="square" rtlCol="0">
            <a:spAutoFit/>
          </a:bodyPr>
          <a:lstStyle/>
          <a:p>
            <a:r>
              <a:rPr lang="zh-CN" altLang="en-US" sz="2000" b="1" dirty="0">
                <a:solidFill>
                  <a:srgbClr val="136F5B"/>
                </a:solidFill>
              </a:rPr>
              <a:t>动态环境适应能力</a:t>
            </a:r>
            <a:r>
              <a:rPr lang="zh-CN" altLang="en-US" sz="2400" b="1" dirty="0">
                <a:solidFill>
                  <a:srgbClr val="136F5B"/>
                </a:solidFill>
              </a:rPr>
              <a:t>：</a:t>
            </a:r>
          </a:p>
        </p:txBody>
      </p:sp>
      <p:sp>
        <p:nvSpPr>
          <p:cNvPr id="47" name="文本框 46">
            <a:extLst>
              <a:ext uri="{FF2B5EF4-FFF2-40B4-BE49-F238E27FC236}">
                <a16:creationId xmlns:a16="http://schemas.microsoft.com/office/drawing/2014/main" id="{8DCA081A-6947-485D-8575-CB5AEFB0DD20}"/>
              </a:ext>
            </a:extLst>
          </p:cNvPr>
          <p:cNvSpPr txBox="1"/>
          <p:nvPr/>
        </p:nvSpPr>
        <p:spPr>
          <a:xfrm>
            <a:off x="499308" y="4124061"/>
            <a:ext cx="1530608" cy="400110"/>
          </a:xfrm>
          <a:prstGeom prst="rect">
            <a:avLst/>
          </a:prstGeom>
          <a:noFill/>
        </p:spPr>
        <p:txBody>
          <a:bodyPr wrap="square" rtlCol="0">
            <a:spAutoFit/>
          </a:bodyPr>
          <a:lstStyle/>
          <a:p>
            <a:r>
              <a:rPr lang="zh-CN" altLang="en-US" sz="2000" b="1" dirty="0">
                <a:solidFill>
                  <a:srgbClr val="136F5B"/>
                </a:solidFill>
              </a:rPr>
              <a:t>记忆与学习：</a:t>
            </a:r>
          </a:p>
        </p:txBody>
      </p:sp>
      <p:cxnSp>
        <p:nvCxnSpPr>
          <p:cNvPr id="54" name="直接连接符 53">
            <a:extLst>
              <a:ext uri="{FF2B5EF4-FFF2-40B4-BE49-F238E27FC236}">
                <a16:creationId xmlns:a16="http://schemas.microsoft.com/office/drawing/2014/main" id="{54059560-F727-4A96-BC0E-993D5D55E7A9}"/>
              </a:ext>
            </a:extLst>
          </p:cNvPr>
          <p:cNvCxnSpPr>
            <a:cxnSpLocks/>
          </p:cNvCxnSpPr>
          <p:nvPr/>
        </p:nvCxnSpPr>
        <p:spPr>
          <a:xfrm>
            <a:off x="412559" y="2693735"/>
            <a:ext cx="11416686" cy="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F7368DE6-D255-4C14-AEF8-3AF5B42DEED3}"/>
              </a:ext>
            </a:extLst>
          </p:cNvPr>
          <p:cNvSpPr txBox="1"/>
          <p:nvPr/>
        </p:nvSpPr>
        <p:spPr>
          <a:xfrm>
            <a:off x="6686746" y="1981996"/>
            <a:ext cx="3636135" cy="707886"/>
          </a:xfrm>
          <a:prstGeom prst="rect">
            <a:avLst/>
          </a:prstGeom>
          <a:noFill/>
        </p:spPr>
        <p:txBody>
          <a:bodyPr wrap="square" rtlCol="0">
            <a:spAutoFit/>
          </a:bodyPr>
          <a:lstStyle/>
          <a:p>
            <a:r>
              <a:rPr lang="zh-CN" altLang="en-US" sz="2000" b="0" i="0" dirty="0">
                <a:solidFill>
                  <a:srgbClr val="404040"/>
                </a:solidFill>
                <a:effectLst/>
                <a:latin typeface="DeepSeek-CJK-patch"/>
              </a:rPr>
              <a:t>被动响应，需用户触发（如问答）</a:t>
            </a:r>
            <a:endParaRPr lang="zh-CN" altLang="en-US" sz="2000" dirty="0"/>
          </a:p>
        </p:txBody>
      </p:sp>
      <p:sp>
        <p:nvSpPr>
          <p:cNvPr id="58" name="文本框 57">
            <a:extLst>
              <a:ext uri="{FF2B5EF4-FFF2-40B4-BE49-F238E27FC236}">
                <a16:creationId xmlns:a16="http://schemas.microsoft.com/office/drawing/2014/main" id="{83976C26-8E54-4CAA-AE69-515F06C3B964}"/>
              </a:ext>
            </a:extLst>
          </p:cNvPr>
          <p:cNvSpPr txBox="1"/>
          <p:nvPr/>
        </p:nvSpPr>
        <p:spPr>
          <a:xfrm>
            <a:off x="464938" y="4931994"/>
            <a:ext cx="1530608" cy="400110"/>
          </a:xfrm>
          <a:prstGeom prst="rect">
            <a:avLst/>
          </a:prstGeom>
          <a:noFill/>
        </p:spPr>
        <p:txBody>
          <a:bodyPr wrap="square" rtlCol="0">
            <a:spAutoFit/>
          </a:bodyPr>
          <a:lstStyle/>
          <a:p>
            <a:r>
              <a:rPr lang="zh-CN" altLang="en-US" sz="2000" b="1" dirty="0">
                <a:solidFill>
                  <a:srgbClr val="136F5B"/>
                </a:solidFill>
              </a:rPr>
              <a:t>多工具协同：</a:t>
            </a:r>
          </a:p>
        </p:txBody>
      </p:sp>
      <p:sp>
        <p:nvSpPr>
          <p:cNvPr id="67" name="文本框 66">
            <a:extLst>
              <a:ext uri="{FF2B5EF4-FFF2-40B4-BE49-F238E27FC236}">
                <a16:creationId xmlns:a16="http://schemas.microsoft.com/office/drawing/2014/main" id="{6913DAA1-65D0-4EA5-8250-C04BCADCB4C5}"/>
              </a:ext>
            </a:extLst>
          </p:cNvPr>
          <p:cNvSpPr txBox="1"/>
          <p:nvPr/>
        </p:nvSpPr>
        <p:spPr>
          <a:xfrm>
            <a:off x="6769588" y="3012044"/>
            <a:ext cx="2670221" cy="400110"/>
          </a:xfrm>
          <a:prstGeom prst="rect">
            <a:avLst/>
          </a:prstGeom>
          <a:noFill/>
        </p:spPr>
        <p:txBody>
          <a:bodyPr wrap="square">
            <a:spAutoFit/>
          </a:bodyPr>
          <a:lstStyle/>
          <a:p>
            <a:r>
              <a:rPr lang="zh-CN" altLang="en-US" sz="2000" b="0" i="0" dirty="0">
                <a:solidFill>
                  <a:srgbClr val="404040"/>
                </a:solidFill>
                <a:effectLst/>
                <a:latin typeface="DeepSeek-CJK-patch"/>
              </a:rPr>
              <a:t>无实时环境交互能力</a:t>
            </a:r>
            <a:endParaRPr lang="zh-CN" altLang="en-US" sz="2000" dirty="0"/>
          </a:p>
        </p:txBody>
      </p:sp>
      <p:sp>
        <p:nvSpPr>
          <p:cNvPr id="68" name="文本框 67">
            <a:extLst>
              <a:ext uri="{FF2B5EF4-FFF2-40B4-BE49-F238E27FC236}">
                <a16:creationId xmlns:a16="http://schemas.microsoft.com/office/drawing/2014/main" id="{825B120D-30D2-4A8E-B5BD-F200C6F5319B}"/>
              </a:ext>
            </a:extLst>
          </p:cNvPr>
          <p:cNvSpPr txBox="1"/>
          <p:nvPr/>
        </p:nvSpPr>
        <p:spPr>
          <a:xfrm>
            <a:off x="1969635" y="2996945"/>
            <a:ext cx="4120226" cy="707886"/>
          </a:xfrm>
          <a:prstGeom prst="rect">
            <a:avLst/>
          </a:prstGeom>
          <a:noFill/>
        </p:spPr>
        <p:txBody>
          <a:bodyPr wrap="square">
            <a:spAutoFit/>
          </a:bodyPr>
          <a:lstStyle/>
          <a:p>
            <a:r>
              <a:rPr lang="zh-CN" altLang="en-US" sz="2000" b="0" i="0" dirty="0">
                <a:solidFill>
                  <a:srgbClr val="404040"/>
                </a:solidFill>
                <a:effectLst/>
                <a:latin typeface="DeepSeek-CJK-patch"/>
              </a:rPr>
              <a:t>能在</a:t>
            </a:r>
            <a:r>
              <a:rPr lang="zh-CN" altLang="en-US" sz="2000" b="1" i="0" dirty="0">
                <a:solidFill>
                  <a:srgbClr val="404040"/>
                </a:solidFill>
                <a:effectLst/>
                <a:latin typeface="DeepSeek-CJK-patch"/>
              </a:rPr>
              <a:t>不确定环境中持续学习并调整策略</a:t>
            </a:r>
            <a:r>
              <a:rPr lang="zh-CN" altLang="en-US" sz="2000" b="0" i="0" dirty="0">
                <a:solidFill>
                  <a:srgbClr val="404040"/>
                </a:solidFill>
                <a:effectLst/>
                <a:latin typeface="DeepSeek-CJK-patch"/>
              </a:rPr>
              <a:t>，适应规则变化或新场景。</a:t>
            </a:r>
            <a:endParaRPr lang="zh-CN" altLang="en-US" sz="2000" dirty="0"/>
          </a:p>
        </p:txBody>
      </p:sp>
      <p:sp>
        <p:nvSpPr>
          <p:cNvPr id="71" name="文本框 70">
            <a:extLst>
              <a:ext uri="{FF2B5EF4-FFF2-40B4-BE49-F238E27FC236}">
                <a16:creationId xmlns:a16="http://schemas.microsoft.com/office/drawing/2014/main" id="{4F9BE6E1-FB0D-4CCC-96EB-EF3165AED1E0}"/>
              </a:ext>
            </a:extLst>
          </p:cNvPr>
          <p:cNvSpPr txBox="1"/>
          <p:nvPr/>
        </p:nvSpPr>
        <p:spPr>
          <a:xfrm>
            <a:off x="2129805" y="4022425"/>
            <a:ext cx="4066812" cy="707886"/>
          </a:xfrm>
          <a:prstGeom prst="rect">
            <a:avLst/>
          </a:prstGeom>
          <a:noFill/>
        </p:spPr>
        <p:txBody>
          <a:bodyPr wrap="square">
            <a:spAutoFit/>
          </a:bodyPr>
          <a:lstStyle/>
          <a:p>
            <a:r>
              <a:rPr lang="zh-CN" altLang="en-US" sz="2000" b="0" i="0" dirty="0">
                <a:solidFill>
                  <a:srgbClr val="404040"/>
                </a:solidFill>
                <a:effectLst/>
                <a:latin typeface="DeepSeek-CJK-patch"/>
              </a:rPr>
              <a:t>具备</a:t>
            </a:r>
            <a:r>
              <a:rPr lang="zh-CN" altLang="en-US" sz="2000" b="1" i="0" dirty="0">
                <a:solidFill>
                  <a:srgbClr val="404040"/>
                </a:solidFill>
                <a:effectLst/>
                <a:latin typeface="DeepSeek-CJK-patch"/>
              </a:rPr>
              <a:t>持续记忆和历史交互学习能力</a:t>
            </a:r>
            <a:r>
              <a:rPr lang="zh-CN" altLang="en-US" sz="2000" b="0" i="0">
                <a:solidFill>
                  <a:srgbClr val="404040"/>
                </a:solidFill>
                <a:effectLst/>
                <a:latin typeface="DeepSeek-CJK-patch"/>
              </a:rPr>
              <a:t>，提供多元化、个性化的服务</a:t>
            </a:r>
            <a:r>
              <a:rPr lang="zh-CN" altLang="en-US" sz="2000" b="0" i="0" dirty="0">
                <a:solidFill>
                  <a:srgbClr val="404040"/>
                </a:solidFill>
                <a:effectLst/>
                <a:latin typeface="DeepSeek-CJK-patch"/>
              </a:rPr>
              <a:t>。</a:t>
            </a:r>
            <a:endParaRPr lang="zh-CN" altLang="en-US" sz="2000" dirty="0"/>
          </a:p>
        </p:txBody>
      </p:sp>
      <p:sp>
        <p:nvSpPr>
          <p:cNvPr id="72" name="文本框 71">
            <a:extLst>
              <a:ext uri="{FF2B5EF4-FFF2-40B4-BE49-F238E27FC236}">
                <a16:creationId xmlns:a16="http://schemas.microsoft.com/office/drawing/2014/main" id="{01693651-AF84-40F9-A318-FA812846827C}"/>
              </a:ext>
            </a:extLst>
          </p:cNvPr>
          <p:cNvSpPr txBox="1"/>
          <p:nvPr/>
        </p:nvSpPr>
        <p:spPr>
          <a:xfrm>
            <a:off x="6769588" y="4055713"/>
            <a:ext cx="3697846" cy="400110"/>
          </a:xfrm>
          <a:prstGeom prst="rect">
            <a:avLst/>
          </a:prstGeom>
          <a:noFill/>
        </p:spPr>
        <p:txBody>
          <a:bodyPr wrap="square">
            <a:spAutoFit/>
          </a:bodyPr>
          <a:lstStyle/>
          <a:p>
            <a:r>
              <a:rPr lang="zh-CN" altLang="en-US" sz="2000" b="0" i="0" dirty="0">
                <a:solidFill>
                  <a:srgbClr val="404040"/>
                </a:solidFill>
                <a:effectLst/>
                <a:latin typeface="DeepSeek-CJK-patch"/>
              </a:rPr>
              <a:t>通常无记忆或短期会话记忆</a:t>
            </a:r>
            <a:endParaRPr lang="zh-CN" altLang="en-US" sz="2000" dirty="0"/>
          </a:p>
        </p:txBody>
      </p:sp>
      <p:sp>
        <p:nvSpPr>
          <p:cNvPr id="75" name="文本框 74">
            <a:extLst>
              <a:ext uri="{FF2B5EF4-FFF2-40B4-BE49-F238E27FC236}">
                <a16:creationId xmlns:a16="http://schemas.microsoft.com/office/drawing/2014/main" id="{8BA5C6DA-8884-45D5-9753-A7F1BC6F3181}"/>
              </a:ext>
            </a:extLst>
          </p:cNvPr>
          <p:cNvSpPr txBox="1"/>
          <p:nvPr/>
        </p:nvSpPr>
        <p:spPr>
          <a:xfrm>
            <a:off x="6812850" y="4944969"/>
            <a:ext cx="1562638" cy="400110"/>
          </a:xfrm>
          <a:prstGeom prst="rect">
            <a:avLst/>
          </a:prstGeom>
          <a:noFill/>
        </p:spPr>
        <p:txBody>
          <a:bodyPr wrap="square">
            <a:spAutoFit/>
          </a:bodyPr>
          <a:lstStyle/>
          <a:p>
            <a:r>
              <a:rPr lang="zh-CN" altLang="en-US" sz="2000" b="0" i="0" dirty="0">
                <a:solidFill>
                  <a:srgbClr val="404040"/>
                </a:solidFill>
                <a:effectLst/>
                <a:latin typeface="DeepSeek-CJK-patch"/>
              </a:rPr>
              <a:t>功能单一</a:t>
            </a:r>
            <a:endParaRPr lang="zh-CN" altLang="en-US" sz="2000" dirty="0"/>
          </a:p>
        </p:txBody>
      </p:sp>
      <p:sp>
        <p:nvSpPr>
          <p:cNvPr id="76" name="文本框 75">
            <a:extLst>
              <a:ext uri="{FF2B5EF4-FFF2-40B4-BE49-F238E27FC236}">
                <a16:creationId xmlns:a16="http://schemas.microsoft.com/office/drawing/2014/main" id="{F5916011-795A-4AB3-A412-7E5EFDA05A34}"/>
              </a:ext>
            </a:extLst>
          </p:cNvPr>
          <p:cNvSpPr txBox="1"/>
          <p:nvPr/>
        </p:nvSpPr>
        <p:spPr>
          <a:xfrm>
            <a:off x="2167870" y="4949862"/>
            <a:ext cx="4055907" cy="707886"/>
          </a:xfrm>
          <a:prstGeom prst="rect">
            <a:avLst/>
          </a:prstGeom>
          <a:noFill/>
        </p:spPr>
        <p:txBody>
          <a:bodyPr wrap="square">
            <a:spAutoFit/>
          </a:bodyPr>
          <a:lstStyle/>
          <a:p>
            <a:r>
              <a:rPr lang="zh-CN" altLang="en-US" sz="2000" b="0" i="0" dirty="0">
                <a:solidFill>
                  <a:srgbClr val="404040"/>
                </a:solidFill>
                <a:effectLst/>
                <a:latin typeface="DeepSeek-CJK-patch"/>
              </a:rPr>
              <a:t>可</a:t>
            </a:r>
            <a:r>
              <a:rPr lang="zh-CN" altLang="en-US" sz="2000" b="1" i="0" dirty="0">
                <a:solidFill>
                  <a:srgbClr val="404040"/>
                </a:solidFill>
                <a:effectLst/>
                <a:latin typeface="DeepSeek-CJK-patch"/>
              </a:rPr>
              <a:t>调用多种工具</a:t>
            </a:r>
            <a:r>
              <a:rPr lang="en-US" altLang="zh-CN" sz="2000" b="1" i="0" dirty="0">
                <a:solidFill>
                  <a:srgbClr val="404040"/>
                </a:solidFill>
                <a:effectLst/>
                <a:latin typeface="DeepSeek-CJK-patch"/>
              </a:rPr>
              <a:t>/API</a:t>
            </a:r>
            <a:r>
              <a:rPr lang="zh-CN" altLang="en-US" sz="2000" b="0" i="0" dirty="0">
                <a:solidFill>
                  <a:srgbClr val="404040"/>
                </a:solidFill>
                <a:effectLst/>
                <a:latin typeface="DeepSeek-CJK-patch"/>
              </a:rPr>
              <a:t>，完成跨平台、多步骤任务</a:t>
            </a:r>
            <a:r>
              <a:rPr lang="zh-CN" altLang="en-US" b="0" i="0" dirty="0">
                <a:solidFill>
                  <a:srgbClr val="404040"/>
                </a:solidFill>
                <a:effectLst/>
                <a:latin typeface="DeepSeek-CJK-patch"/>
              </a:rPr>
              <a:t>。</a:t>
            </a:r>
            <a:endParaRPr lang="zh-CN" altLang="en-US" dirty="0"/>
          </a:p>
        </p:txBody>
      </p:sp>
      <p:pic>
        <p:nvPicPr>
          <p:cNvPr id="2" name="图片 1" descr="城市街道与高楼大厦的路上&#10;&#10;描述已自动生成">
            <a:extLst>
              <a:ext uri="{FF2B5EF4-FFF2-40B4-BE49-F238E27FC236}">
                <a16:creationId xmlns:a16="http://schemas.microsoft.com/office/drawing/2014/main" id="{34E02EB1-FE23-2799-8D4E-67DDB0AF75B0}"/>
              </a:ext>
            </a:extLst>
          </p:cNvPr>
          <p:cNvPicPr>
            <a:picLocks noChangeAspect="1"/>
          </p:cNvPicPr>
          <p:nvPr/>
        </p:nvPicPr>
        <p:blipFill rotWithShape="1">
          <a:blip r:embed="rId4">
            <a:extLst>
              <a:ext uri="{28A0092B-C50C-407E-A947-70E740481C1C}">
                <a14:useLocalDpi xmlns:a14="http://schemas.microsoft.com/office/drawing/2010/main" val="0"/>
              </a:ext>
            </a:extLst>
          </a:blip>
          <a:srcRect b="29655"/>
          <a:stretch/>
        </p:blipFill>
        <p:spPr>
          <a:xfrm>
            <a:off x="12642365" y="895143"/>
            <a:ext cx="4545400" cy="2390005"/>
          </a:xfrm>
          <a:prstGeom prst="rect">
            <a:avLst/>
          </a:prstGeom>
        </p:spPr>
      </p:pic>
    </p:spTree>
    <p:extLst>
      <p:ext uri="{BB962C8B-B14F-4D97-AF65-F5344CB8AC3E}">
        <p14:creationId xmlns:p14="http://schemas.microsoft.com/office/powerpoint/2010/main" val="8801622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47395F-04E5-7BED-6A59-96C4EEEABB7B}"/>
            </a:ext>
          </a:extLst>
        </p:cNvPr>
        <p:cNvGrpSpPr/>
        <p:nvPr/>
      </p:nvGrpSpPr>
      <p:grpSpPr>
        <a:xfrm>
          <a:off x="0" y="0"/>
          <a:ext cx="0" cy="0"/>
          <a:chOff x="0" y="0"/>
          <a:chExt cx="0" cy="0"/>
        </a:xfrm>
      </p:grpSpPr>
      <p:sp>
        <p:nvSpPr>
          <p:cNvPr id="30" name="矩形 29">
            <a:extLst>
              <a:ext uri="{FF2B5EF4-FFF2-40B4-BE49-F238E27FC236}">
                <a16:creationId xmlns:a16="http://schemas.microsoft.com/office/drawing/2014/main" id="{2CFCF4D9-FF27-88EC-B658-12B4734332D2}"/>
              </a:ext>
            </a:extLst>
          </p:cNvPr>
          <p:cNvSpPr/>
          <p:nvPr/>
        </p:nvSpPr>
        <p:spPr>
          <a:xfrm>
            <a:off x="-8065" y="25614"/>
            <a:ext cx="12192000" cy="6858000"/>
          </a:xfrm>
          <a:prstGeom prst="rect">
            <a:avLst/>
          </a:prstGeom>
          <a:gradFill>
            <a:gsLst>
              <a:gs pos="100000">
                <a:schemeClr val="accent1">
                  <a:alpha val="35000"/>
                </a:schemeClr>
              </a:gs>
              <a:gs pos="0">
                <a:schemeClr val="accent2">
                  <a:alpha val="90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65" name="组合 64">
            <a:extLst>
              <a:ext uri="{FF2B5EF4-FFF2-40B4-BE49-F238E27FC236}">
                <a16:creationId xmlns:a16="http://schemas.microsoft.com/office/drawing/2014/main" id="{2E86055B-7378-3667-2B2E-6E3E977AD3B2}"/>
              </a:ext>
            </a:extLst>
          </p:cNvPr>
          <p:cNvGrpSpPr/>
          <p:nvPr/>
        </p:nvGrpSpPr>
        <p:grpSpPr>
          <a:xfrm>
            <a:off x="-1686533" y="2784786"/>
            <a:ext cx="15565066" cy="4433138"/>
            <a:chOff x="-1143000" y="3920490"/>
            <a:chExt cx="14285595" cy="3969148"/>
          </a:xfrm>
        </p:grpSpPr>
        <p:sp>
          <p:nvSpPr>
            <p:cNvPr id="67" name="任意多边形: 形状 66">
              <a:extLst>
                <a:ext uri="{FF2B5EF4-FFF2-40B4-BE49-F238E27FC236}">
                  <a16:creationId xmlns:a16="http://schemas.microsoft.com/office/drawing/2014/main" id="{06E140E4-4BEB-C5E3-2A6B-C1B3CB32C732}"/>
                </a:ext>
              </a:extLst>
            </p:cNvPr>
            <p:cNvSpPr/>
            <p:nvPr/>
          </p:nvSpPr>
          <p:spPr>
            <a:xfrm>
              <a:off x="-1143000" y="3920490"/>
              <a:ext cx="14093190"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a:gradFill>
                <a:gsLst>
                  <a:gs pos="0">
                    <a:schemeClr val="accent2">
                      <a:alpha val="82000"/>
                    </a:schemeClr>
                  </a:gs>
                  <a:gs pos="100000">
                    <a:schemeClr val="accent1">
                      <a:alpha val="1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8" name="任意多边形: 形状 67">
              <a:extLst>
                <a:ext uri="{FF2B5EF4-FFF2-40B4-BE49-F238E27FC236}">
                  <a16:creationId xmlns:a16="http://schemas.microsoft.com/office/drawing/2014/main" id="{C54EAD39-5B72-D196-BAF9-C7CA2FF4C220}"/>
                </a:ext>
              </a:extLst>
            </p:cNvPr>
            <p:cNvSpPr/>
            <p:nvPr/>
          </p:nvSpPr>
          <p:spPr>
            <a:xfrm>
              <a:off x="-1128200" y="4008413"/>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69" name="任意多边形: 形状 68">
              <a:extLst>
                <a:ext uri="{FF2B5EF4-FFF2-40B4-BE49-F238E27FC236}">
                  <a16:creationId xmlns:a16="http://schemas.microsoft.com/office/drawing/2014/main" id="{27220092-5323-B778-B68D-BF709CB41B77}"/>
                </a:ext>
              </a:extLst>
            </p:cNvPr>
            <p:cNvSpPr/>
            <p:nvPr/>
          </p:nvSpPr>
          <p:spPr>
            <a:xfrm>
              <a:off x="-1113399" y="4096336"/>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70" name="任意多边形: 形状 69">
              <a:extLst>
                <a:ext uri="{FF2B5EF4-FFF2-40B4-BE49-F238E27FC236}">
                  <a16:creationId xmlns:a16="http://schemas.microsoft.com/office/drawing/2014/main" id="{BBA7EAED-8BE3-04CB-49BF-39FC9929FF6A}"/>
                </a:ext>
              </a:extLst>
            </p:cNvPr>
            <p:cNvSpPr/>
            <p:nvPr/>
          </p:nvSpPr>
          <p:spPr>
            <a:xfrm>
              <a:off x="-1098599" y="4184259"/>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71" name="任意多边形: 形状 70">
              <a:extLst>
                <a:ext uri="{FF2B5EF4-FFF2-40B4-BE49-F238E27FC236}">
                  <a16:creationId xmlns:a16="http://schemas.microsoft.com/office/drawing/2014/main" id="{DB3629C1-2380-9255-5A54-74E500F47E5E}"/>
                </a:ext>
              </a:extLst>
            </p:cNvPr>
            <p:cNvSpPr/>
            <p:nvPr/>
          </p:nvSpPr>
          <p:spPr>
            <a:xfrm>
              <a:off x="-1083798" y="4272183"/>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72" name="任意多边形: 形状 71">
              <a:extLst>
                <a:ext uri="{FF2B5EF4-FFF2-40B4-BE49-F238E27FC236}">
                  <a16:creationId xmlns:a16="http://schemas.microsoft.com/office/drawing/2014/main" id="{6A8D9E71-14E2-BCBF-F2D1-7FDBBE1EA099}"/>
                </a:ext>
              </a:extLst>
            </p:cNvPr>
            <p:cNvSpPr/>
            <p:nvPr/>
          </p:nvSpPr>
          <p:spPr>
            <a:xfrm>
              <a:off x="-1068998" y="4360106"/>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73" name="任意多边形: 形状 72">
              <a:extLst>
                <a:ext uri="{FF2B5EF4-FFF2-40B4-BE49-F238E27FC236}">
                  <a16:creationId xmlns:a16="http://schemas.microsoft.com/office/drawing/2014/main" id="{F3CE31DE-57A7-C42A-3512-443CC2FD8ED4}"/>
                </a:ext>
              </a:extLst>
            </p:cNvPr>
            <p:cNvSpPr/>
            <p:nvPr/>
          </p:nvSpPr>
          <p:spPr>
            <a:xfrm>
              <a:off x="-1054198" y="4448028"/>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74" name="任意多边形: 形状 73">
              <a:extLst>
                <a:ext uri="{FF2B5EF4-FFF2-40B4-BE49-F238E27FC236}">
                  <a16:creationId xmlns:a16="http://schemas.microsoft.com/office/drawing/2014/main" id="{EC0A34A5-CC14-4869-1350-96737825254D}"/>
                </a:ext>
              </a:extLst>
            </p:cNvPr>
            <p:cNvSpPr/>
            <p:nvPr/>
          </p:nvSpPr>
          <p:spPr>
            <a:xfrm>
              <a:off x="-1039397" y="4535952"/>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75" name="任意多边形: 形状 74">
              <a:extLst>
                <a:ext uri="{FF2B5EF4-FFF2-40B4-BE49-F238E27FC236}">
                  <a16:creationId xmlns:a16="http://schemas.microsoft.com/office/drawing/2014/main" id="{234EC01B-6AA3-CC85-F735-7FEDDFB6AC9B}"/>
                </a:ext>
              </a:extLst>
            </p:cNvPr>
            <p:cNvSpPr/>
            <p:nvPr/>
          </p:nvSpPr>
          <p:spPr>
            <a:xfrm>
              <a:off x="-1024597" y="4623875"/>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76" name="任意多边形: 形状 75">
              <a:extLst>
                <a:ext uri="{FF2B5EF4-FFF2-40B4-BE49-F238E27FC236}">
                  <a16:creationId xmlns:a16="http://schemas.microsoft.com/office/drawing/2014/main" id="{AE75A38F-9463-A3F7-44E2-BCDED887F5FF}"/>
                </a:ext>
              </a:extLst>
            </p:cNvPr>
            <p:cNvSpPr/>
            <p:nvPr/>
          </p:nvSpPr>
          <p:spPr>
            <a:xfrm>
              <a:off x="-1009797" y="4711798"/>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77" name="任意多边形: 形状 76">
              <a:extLst>
                <a:ext uri="{FF2B5EF4-FFF2-40B4-BE49-F238E27FC236}">
                  <a16:creationId xmlns:a16="http://schemas.microsoft.com/office/drawing/2014/main" id="{9B64057F-95F4-044C-CAD0-17345766EB61}"/>
                </a:ext>
              </a:extLst>
            </p:cNvPr>
            <p:cNvSpPr/>
            <p:nvPr/>
          </p:nvSpPr>
          <p:spPr>
            <a:xfrm>
              <a:off x="-994996" y="4799721"/>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78" name="任意多边形: 形状 77">
              <a:extLst>
                <a:ext uri="{FF2B5EF4-FFF2-40B4-BE49-F238E27FC236}">
                  <a16:creationId xmlns:a16="http://schemas.microsoft.com/office/drawing/2014/main" id="{5BCA6654-74FA-94E2-9367-D4DCCDF00DDD}"/>
                </a:ext>
              </a:extLst>
            </p:cNvPr>
            <p:cNvSpPr/>
            <p:nvPr/>
          </p:nvSpPr>
          <p:spPr>
            <a:xfrm>
              <a:off x="-980196" y="4887644"/>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79" name="任意多边形: 形状 78">
              <a:extLst>
                <a:ext uri="{FF2B5EF4-FFF2-40B4-BE49-F238E27FC236}">
                  <a16:creationId xmlns:a16="http://schemas.microsoft.com/office/drawing/2014/main" id="{C8B08A78-8202-14C1-768B-22C72062AD94}"/>
                </a:ext>
              </a:extLst>
            </p:cNvPr>
            <p:cNvSpPr/>
            <p:nvPr/>
          </p:nvSpPr>
          <p:spPr>
            <a:xfrm>
              <a:off x="-965395" y="4975567"/>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80" name="任意多边形: 形状 79">
              <a:extLst>
                <a:ext uri="{FF2B5EF4-FFF2-40B4-BE49-F238E27FC236}">
                  <a16:creationId xmlns:a16="http://schemas.microsoft.com/office/drawing/2014/main" id="{EDCDE3F3-80DA-6611-75C6-630CE2BB328C}"/>
                </a:ext>
              </a:extLst>
            </p:cNvPr>
            <p:cNvSpPr/>
            <p:nvPr/>
          </p:nvSpPr>
          <p:spPr>
            <a:xfrm>
              <a:off x="-950595" y="5063490"/>
              <a:ext cx="14093190"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a:gradFill>
                <a:gsLst>
                  <a:gs pos="0">
                    <a:schemeClr val="accent2">
                      <a:alpha val="82000"/>
                    </a:schemeClr>
                  </a:gs>
                  <a:gs pos="100000">
                    <a:schemeClr val="accent1">
                      <a:alpha val="1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4" name="矩形 3">
            <a:extLst>
              <a:ext uri="{FF2B5EF4-FFF2-40B4-BE49-F238E27FC236}">
                <a16:creationId xmlns:a16="http://schemas.microsoft.com/office/drawing/2014/main" id="{977A69AE-7FEE-2B9B-6A2C-3783A6643EC1}"/>
              </a:ext>
            </a:extLst>
          </p:cNvPr>
          <p:cNvSpPr/>
          <p:nvPr/>
        </p:nvSpPr>
        <p:spPr>
          <a:xfrm>
            <a:off x="-8065" y="1323623"/>
            <a:ext cx="12192000" cy="454533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3" name="组合 2">
            <a:extLst>
              <a:ext uri="{FF2B5EF4-FFF2-40B4-BE49-F238E27FC236}">
                <a16:creationId xmlns:a16="http://schemas.microsoft.com/office/drawing/2014/main" id="{74025787-3DED-F3AE-4E76-E66AB2815557}"/>
              </a:ext>
            </a:extLst>
          </p:cNvPr>
          <p:cNvGrpSpPr/>
          <p:nvPr/>
        </p:nvGrpSpPr>
        <p:grpSpPr>
          <a:xfrm>
            <a:off x="966262" y="307082"/>
            <a:ext cx="2716212" cy="523220"/>
            <a:chOff x="966262" y="180082"/>
            <a:chExt cx="2716212" cy="523220"/>
          </a:xfrm>
        </p:grpSpPr>
        <p:sp>
          <p:nvSpPr>
            <p:cNvPr id="66" name="椭圆 65">
              <a:extLst>
                <a:ext uri="{FF2B5EF4-FFF2-40B4-BE49-F238E27FC236}">
                  <a16:creationId xmlns:a16="http://schemas.microsoft.com/office/drawing/2014/main" id="{D0DF4801-B8C4-00F6-A14D-724B59B2C77D}"/>
                </a:ext>
              </a:extLst>
            </p:cNvPr>
            <p:cNvSpPr/>
            <p:nvPr/>
          </p:nvSpPr>
          <p:spPr>
            <a:xfrm>
              <a:off x="2690719" y="218970"/>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2" name="文本框 41">
              <a:extLst>
                <a:ext uri="{FF2B5EF4-FFF2-40B4-BE49-F238E27FC236}">
                  <a16:creationId xmlns:a16="http://schemas.microsoft.com/office/drawing/2014/main" id="{27F0E89E-41DE-BD8C-371D-17BE0F0B32F2}"/>
                </a:ext>
              </a:extLst>
            </p:cNvPr>
            <p:cNvSpPr txBox="1"/>
            <p:nvPr/>
          </p:nvSpPr>
          <p:spPr>
            <a:xfrm>
              <a:off x="966262" y="180082"/>
              <a:ext cx="27162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120" normalizeH="0" baseline="0" noProof="0" dirty="0">
                  <a:ln>
                    <a:noFill/>
                  </a:ln>
                  <a:solidFill>
                    <a:schemeClr val="accent1"/>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rPr>
                <a:t>项目背景</a:t>
              </a:r>
            </a:p>
          </p:txBody>
        </p:sp>
      </p:grpSp>
      <p:sp>
        <p:nvSpPr>
          <p:cNvPr id="17" name="矩形: 圆角 16">
            <a:extLst>
              <a:ext uri="{FF2B5EF4-FFF2-40B4-BE49-F238E27FC236}">
                <a16:creationId xmlns:a16="http://schemas.microsoft.com/office/drawing/2014/main" id="{0F410827-D719-CCB7-4A47-22C190132C5B}"/>
              </a:ext>
            </a:extLst>
          </p:cNvPr>
          <p:cNvSpPr/>
          <p:nvPr/>
        </p:nvSpPr>
        <p:spPr>
          <a:xfrm>
            <a:off x="-5308600" y="1846500"/>
            <a:ext cx="13669963" cy="3499576"/>
          </a:xfrm>
          <a:prstGeom prst="roundRect">
            <a:avLst>
              <a:gd name="adj" fmla="val 50000"/>
            </a:avLst>
          </a:prstGeom>
          <a:noFill/>
          <a:ln w="19050">
            <a:gradFill flip="none" rotWithShape="1">
              <a:gsLst>
                <a:gs pos="35000">
                  <a:schemeClr val="bg1">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5" name="椭圆 54">
            <a:extLst>
              <a:ext uri="{FF2B5EF4-FFF2-40B4-BE49-F238E27FC236}">
                <a16:creationId xmlns:a16="http://schemas.microsoft.com/office/drawing/2014/main" id="{A3632368-DF42-5E9E-D665-7EAB80B3DEA5}"/>
              </a:ext>
            </a:extLst>
          </p:cNvPr>
          <p:cNvSpPr/>
          <p:nvPr/>
        </p:nvSpPr>
        <p:spPr>
          <a:xfrm>
            <a:off x="1468755" y="5240511"/>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3" name="文本框 62">
            <a:extLst>
              <a:ext uri="{FF2B5EF4-FFF2-40B4-BE49-F238E27FC236}">
                <a16:creationId xmlns:a16="http://schemas.microsoft.com/office/drawing/2014/main" id="{73391E6C-83F1-2F73-CBA6-7BD424585EB0}"/>
              </a:ext>
            </a:extLst>
          </p:cNvPr>
          <p:cNvSpPr txBox="1"/>
          <p:nvPr/>
        </p:nvSpPr>
        <p:spPr>
          <a:xfrm>
            <a:off x="6754090" y="1493684"/>
            <a:ext cx="4888923" cy="3847207"/>
          </a:xfrm>
          <a:prstGeom prst="rect">
            <a:avLst/>
          </a:prstGeom>
          <a:noFill/>
        </p:spPr>
        <p:txBody>
          <a:bodyPr wrap="square" rtlCol="0">
            <a:spAutoFit/>
          </a:bodyPr>
          <a:lstStyle/>
          <a:p>
            <a:pPr algn="l"/>
            <a:r>
              <a:rPr lang="zh-CN" altLang="en-US" sz="2800" b="1" i="0" dirty="0">
                <a:effectLst/>
                <a:latin typeface="华文新魏" panose="02010800040101010101" pitchFamily="2" charset="-122"/>
                <a:ea typeface="华文新魏" panose="02010800040101010101" pitchFamily="2" charset="-122"/>
              </a:rPr>
              <a:t>普通</a:t>
            </a:r>
            <a:r>
              <a:rPr lang="en-US" altLang="zh-CN" sz="2800" b="1" i="0" dirty="0">
                <a:effectLst/>
                <a:latin typeface="华文新魏" panose="02010800040101010101" pitchFamily="2" charset="-122"/>
                <a:ea typeface="华文新魏" panose="02010800040101010101" pitchFamily="2" charset="-122"/>
              </a:rPr>
              <a:t>AI</a:t>
            </a:r>
            <a:r>
              <a:rPr lang="zh-CN" altLang="en-US" sz="2800" b="1" i="0" dirty="0">
                <a:effectLst/>
                <a:latin typeface="华文新魏" panose="02010800040101010101" pitchFamily="2" charset="-122"/>
                <a:ea typeface="华文新魏" panose="02010800040101010101" pitchFamily="2" charset="-122"/>
              </a:rPr>
              <a:t>局限</a:t>
            </a:r>
            <a:r>
              <a:rPr lang="zh-CN" altLang="en-US" sz="2400" b="0" i="0" dirty="0">
                <a:effectLst/>
                <a:latin typeface="华文新魏" panose="02010800040101010101" pitchFamily="2" charset="-122"/>
                <a:ea typeface="华文新魏" panose="02010800040101010101" pitchFamily="2" charset="-122"/>
              </a:rPr>
              <a:t>：</a:t>
            </a:r>
            <a:endParaRPr lang="en-US" altLang="zh-CN" sz="2400" b="0" i="0" dirty="0">
              <a:effectLst/>
              <a:latin typeface="华文新魏" panose="02010800040101010101" pitchFamily="2" charset="-122"/>
              <a:ea typeface="华文新魏" panose="02010800040101010101" pitchFamily="2" charset="-122"/>
            </a:endParaRPr>
          </a:p>
          <a:p>
            <a:pPr algn="l"/>
            <a:r>
              <a:rPr lang="zh-CN" altLang="en-US" sz="2400" b="0" i="0" dirty="0">
                <a:effectLst/>
                <a:latin typeface="华文中宋" panose="02010600040101010101" pitchFamily="2" charset="-122"/>
                <a:ea typeface="华文中宋" panose="02010600040101010101" pitchFamily="2" charset="-122"/>
              </a:rPr>
              <a:t>被动文本指导：仅能输出步骤说明（例如“访问</a:t>
            </a:r>
            <a:r>
              <a:rPr lang="en-US" altLang="zh-CN" sz="2400" b="0" i="0" dirty="0">
                <a:effectLst/>
                <a:latin typeface="华文中宋" panose="02010600040101010101" pitchFamily="2" charset="-122"/>
                <a:ea typeface="华文中宋" panose="02010600040101010101" pitchFamily="2" charset="-122"/>
              </a:rPr>
              <a:t>Oracle</a:t>
            </a:r>
            <a:r>
              <a:rPr lang="zh-CN" altLang="en-US" sz="2400" b="0" i="0" dirty="0">
                <a:effectLst/>
                <a:latin typeface="华文中宋" panose="02010600040101010101" pitchFamily="2" charset="-122"/>
                <a:ea typeface="华文中宋" panose="02010600040101010101" pitchFamily="2" charset="-122"/>
              </a:rPr>
              <a:t>官网下载</a:t>
            </a:r>
            <a:r>
              <a:rPr lang="en-US" altLang="zh-CN" sz="2400" b="0" i="0" dirty="0">
                <a:effectLst/>
                <a:latin typeface="华文中宋" panose="02010600040101010101" pitchFamily="2" charset="-122"/>
                <a:ea typeface="华文中宋" panose="02010600040101010101" pitchFamily="2" charset="-122"/>
              </a:rPr>
              <a:t>JDK</a:t>
            </a:r>
            <a:r>
              <a:rPr lang="zh-CN" altLang="en-US" sz="2400" b="0" i="0" dirty="0">
                <a:effectLst/>
                <a:latin typeface="华文中宋" panose="02010600040101010101" pitchFamily="2" charset="-122"/>
                <a:ea typeface="华文中宋" panose="02010600040101010101" pitchFamily="2" charset="-122"/>
              </a:rPr>
              <a:t>，然后设置环境变量</a:t>
            </a:r>
            <a:r>
              <a:rPr lang="en-US" altLang="zh-CN" sz="2400" b="0" i="0" dirty="0">
                <a:effectLst/>
                <a:latin typeface="华文中宋" panose="02010600040101010101" pitchFamily="2" charset="-122"/>
                <a:ea typeface="华文中宋" panose="02010600040101010101" pitchFamily="2" charset="-122"/>
              </a:rPr>
              <a:t>……”</a:t>
            </a:r>
            <a:r>
              <a:rPr lang="zh-CN" altLang="en-US" sz="2400" b="0" i="0" dirty="0">
                <a:effectLst/>
                <a:latin typeface="华文中宋" panose="02010600040101010101" pitchFamily="2" charset="-122"/>
                <a:ea typeface="华文中宋" panose="02010600040101010101" pitchFamily="2" charset="-122"/>
              </a:rPr>
              <a:t>），无法执行实际安装操作。无法根据用户系统环境（如</a:t>
            </a:r>
            <a:r>
              <a:rPr lang="en-US" altLang="zh-CN" sz="2400" b="0" i="0" dirty="0">
                <a:effectLst/>
                <a:latin typeface="华文中宋" panose="02010600040101010101" pitchFamily="2" charset="-122"/>
                <a:ea typeface="华文中宋" panose="02010600040101010101" pitchFamily="2" charset="-122"/>
              </a:rPr>
              <a:t>Windows/macOS</a:t>
            </a:r>
            <a:r>
              <a:rPr lang="zh-CN" altLang="en-US" sz="2400" b="0" i="0" dirty="0">
                <a:effectLst/>
                <a:latin typeface="华文中宋" panose="02010600040101010101" pitchFamily="2" charset="-122"/>
                <a:ea typeface="华文中宋" panose="02010600040101010101" pitchFamily="2" charset="-122"/>
              </a:rPr>
              <a:t>差异、权限状态）动态调整指导方案。无执行纠错能力：若用户操作错误（如路径填写错误），无法主动干预修复。</a:t>
            </a:r>
            <a:endParaRPr lang="zh-CN" altLang="en-US" sz="2000" b="1" i="0" dirty="0">
              <a:effectLst/>
              <a:latin typeface="华文宋体" panose="02010600040101010101" pitchFamily="2" charset="-122"/>
              <a:ea typeface="华文宋体" panose="02010600040101010101" pitchFamily="2" charset="-122"/>
            </a:endParaRPr>
          </a:p>
        </p:txBody>
      </p:sp>
      <p:cxnSp>
        <p:nvCxnSpPr>
          <p:cNvPr id="11" name="直接连接符 10">
            <a:extLst>
              <a:ext uri="{FF2B5EF4-FFF2-40B4-BE49-F238E27FC236}">
                <a16:creationId xmlns:a16="http://schemas.microsoft.com/office/drawing/2014/main" id="{1CFCB0AC-E76B-B6D7-6456-6F0B3DC1988A}"/>
              </a:ext>
            </a:extLst>
          </p:cNvPr>
          <p:cNvCxnSpPr>
            <a:cxnSpLocks/>
          </p:cNvCxnSpPr>
          <p:nvPr/>
        </p:nvCxnSpPr>
        <p:spPr>
          <a:xfrm>
            <a:off x="9560246" y="1994925"/>
            <a:ext cx="42333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FBEC84C3-94D8-B166-2832-11A1CF151707}"/>
              </a:ext>
            </a:extLst>
          </p:cNvPr>
          <p:cNvSpPr txBox="1"/>
          <p:nvPr/>
        </p:nvSpPr>
        <p:spPr>
          <a:xfrm>
            <a:off x="675004" y="850197"/>
            <a:ext cx="5118008" cy="584775"/>
          </a:xfrm>
          <a:prstGeom prst="rect">
            <a:avLst/>
          </a:prstGeom>
          <a:noFill/>
        </p:spPr>
        <p:txBody>
          <a:bodyPr wrap="square" rtlCol="0">
            <a:spAutoFit/>
          </a:bodyPr>
          <a:lstStyle/>
          <a:p>
            <a:r>
              <a:rPr lang="zh-CN" altLang="en-US" sz="3200" b="1" i="0" dirty="0">
                <a:effectLst/>
                <a:latin typeface="华文中宋" panose="02010600040101010101" pitchFamily="2" charset="-122"/>
                <a:ea typeface="华文中宋" panose="02010600040101010101" pitchFamily="2" charset="-122"/>
              </a:rPr>
              <a:t>案例</a:t>
            </a:r>
            <a:r>
              <a:rPr lang="zh-CN" altLang="en-US" b="1" i="0" dirty="0">
                <a:effectLst/>
                <a:latin typeface="DeepSeek-CJK-patch"/>
              </a:rPr>
              <a:t>：</a:t>
            </a:r>
            <a:r>
              <a:rPr lang="zh-CN" altLang="en-US" sz="2800" b="1" i="0" dirty="0">
                <a:effectLst/>
                <a:latin typeface="DeepSeek-CJK-patch"/>
              </a:rPr>
              <a:t>用户</a:t>
            </a:r>
            <a:r>
              <a:rPr lang="zh-CN" altLang="en-US" sz="2800" b="1" dirty="0">
                <a:latin typeface="DeepSeek-CJK-patch"/>
              </a:rPr>
              <a:t>想要配置</a:t>
            </a:r>
            <a:r>
              <a:rPr lang="en-US" altLang="zh-CN" sz="2800" b="1" dirty="0">
                <a:latin typeface="DeepSeek-CJK-patch"/>
              </a:rPr>
              <a:t>Java</a:t>
            </a:r>
            <a:r>
              <a:rPr lang="zh-CN" altLang="en-US" sz="2800" b="1" dirty="0">
                <a:latin typeface="DeepSeek-CJK-patch"/>
              </a:rPr>
              <a:t>环境</a:t>
            </a:r>
            <a:endParaRPr lang="zh-CN" altLang="en-US" sz="2800" dirty="0"/>
          </a:p>
        </p:txBody>
      </p:sp>
      <p:sp>
        <p:nvSpPr>
          <p:cNvPr id="7" name="文本框 6">
            <a:extLst>
              <a:ext uri="{FF2B5EF4-FFF2-40B4-BE49-F238E27FC236}">
                <a16:creationId xmlns:a16="http://schemas.microsoft.com/office/drawing/2014/main" id="{87A69B04-C545-C1C1-F7FD-9D1DFD4F2BBA}"/>
              </a:ext>
            </a:extLst>
          </p:cNvPr>
          <p:cNvSpPr txBox="1"/>
          <p:nvPr/>
        </p:nvSpPr>
        <p:spPr>
          <a:xfrm>
            <a:off x="67227" y="1406600"/>
            <a:ext cx="6018605" cy="4339650"/>
          </a:xfrm>
          <a:prstGeom prst="rect">
            <a:avLst/>
          </a:prstGeom>
          <a:noFill/>
        </p:spPr>
        <p:txBody>
          <a:bodyPr wrap="square" rtlCol="0">
            <a:spAutoFit/>
          </a:bodyPr>
          <a:lstStyle/>
          <a:p>
            <a:pPr algn="l"/>
            <a:r>
              <a:rPr lang="zh-CN" altLang="en-US" sz="3600" b="1" i="0" dirty="0">
                <a:effectLst/>
                <a:latin typeface="华文新魏" panose="02010800040101010101" pitchFamily="2" charset="-122"/>
                <a:ea typeface="华文新魏" panose="02010800040101010101" pitchFamily="2" charset="-122"/>
              </a:rPr>
              <a:t>智能体能力</a:t>
            </a:r>
            <a:r>
              <a:rPr lang="zh-CN" altLang="en-US" sz="3600" b="0" i="0" dirty="0">
                <a:effectLst/>
                <a:latin typeface="华文新魏" panose="02010800040101010101" pitchFamily="2" charset="-122"/>
                <a:ea typeface="华文新魏" panose="02010800040101010101" pitchFamily="2" charset="-122"/>
              </a:rPr>
              <a:t>：</a:t>
            </a:r>
          </a:p>
          <a:p>
            <a:pPr algn="just"/>
            <a:r>
              <a:rPr lang="zh-CN"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自动化环境检测与配置：通过调用系统工具（如</a:t>
            </a:r>
            <a:r>
              <a:rPr lang="en-US"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PowerShell/Shell</a:t>
            </a:r>
            <a:r>
              <a:rPr lang="zh-CN"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）直接检测操作系统类型、现有</a:t>
            </a:r>
            <a:r>
              <a:rPr lang="en-US"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Java</a:t>
            </a:r>
            <a:r>
              <a:rPr lang="zh-CN"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版本，并动态下载适配的</a:t>
            </a:r>
            <a:r>
              <a:rPr lang="en-US"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JDK</a:t>
            </a:r>
            <a:r>
              <a:rPr lang="zh-CN"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a:t>
            </a:r>
          </a:p>
          <a:p>
            <a:pPr algn="just"/>
            <a:r>
              <a:rPr lang="zh-CN"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权限调用与静默安装：获取管理员权限后自动完成</a:t>
            </a:r>
            <a:r>
              <a:rPr lang="en-US"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JDK</a:t>
            </a:r>
            <a:r>
              <a:rPr lang="zh-CN"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安装、配置环境变量（如</a:t>
            </a:r>
            <a:r>
              <a:rPr lang="en-US"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JAVA_HOME</a:t>
            </a:r>
            <a:r>
              <a:rPr lang="zh-CN"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a:t>
            </a:r>
            <a:r>
              <a:rPr lang="en-US"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PATH</a:t>
            </a:r>
            <a:r>
              <a:rPr lang="zh-CN"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），无需用户手动操作。</a:t>
            </a:r>
          </a:p>
          <a:p>
            <a:pPr algn="just"/>
            <a:r>
              <a:rPr lang="zh-CN"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异常处理：若安装失败（如网络中断），主动触发重试机制或提供修复建议（如清理残留文件）。</a:t>
            </a:r>
            <a:endParaRPr lang="zh-CN" altLang="en-US" sz="2000" b="1" i="0" dirty="0">
              <a:effectLst/>
              <a:latin typeface="华文宋体" panose="02010600040101010101" pitchFamily="2" charset="-122"/>
              <a:ea typeface="华文宋体" panose="02010600040101010101" pitchFamily="2" charset="-122"/>
            </a:endParaRPr>
          </a:p>
        </p:txBody>
      </p:sp>
      <p:pic>
        <p:nvPicPr>
          <p:cNvPr id="10" name="图片 9">
            <a:extLst>
              <a:ext uri="{FF2B5EF4-FFF2-40B4-BE49-F238E27FC236}">
                <a16:creationId xmlns:a16="http://schemas.microsoft.com/office/drawing/2014/main" id="{03FE41F9-340F-A6D3-80A8-EFCF277E2E47}"/>
              </a:ext>
            </a:extLst>
          </p:cNvPr>
          <p:cNvPicPr>
            <a:picLocks noChangeAspect="1"/>
          </p:cNvPicPr>
          <p:nvPr/>
        </p:nvPicPr>
        <p:blipFill>
          <a:blip r:embed="rId2"/>
          <a:stretch>
            <a:fillRect/>
          </a:stretch>
        </p:blipFill>
        <p:spPr>
          <a:xfrm>
            <a:off x="-16437" y="1452313"/>
            <a:ext cx="6296920" cy="4616443"/>
          </a:xfrm>
          <a:prstGeom prst="rect">
            <a:avLst/>
          </a:prstGeom>
        </p:spPr>
      </p:pic>
      <p:pic>
        <p:nvPicPr>
          <p:cNvPr id="13" name="图片 12">
            <a:extLst>
              <a:ext uri="{FF2B5EF4-FFF2-40B4-BE49-F238E27FC236}">
                <a16:creationId xmlns:a16="http://schemas.microsoft.com/office/drawing/2014/main" id="{5B122D0B-36F5-7EE8-ECDC-6C8986EC864D}"/>
              </a:ext>
            </a:extLst>
          </p:cNvPr>
          <p:cNvPicPr>
            <a:picLocks noChangeAspect="1"/>
          </p:cNvPicPr>
          <p:nvPr/>
        </p:nvPicPr>
        <p:blipFill>
          <a:blip r:embed="rId3"/>
          <a:stretch>
            <a:fillRect/>
          </a:stretch>
        </p:blipFill>
        <p:spPr>
          <a:xfrm>
            <a:off x="12371933" y="1480081"/>
            <a:ext cx="5877262" cy="4308781"/>
          </a:xfrm>
          <a:prstGeom prst="rect">
            <a:avLst/>
          </a:prstGeom>
        </p:spPr>
      </p:pic>
    </p:spTree>
    <p:extLst>
      <p:ext uri="{BB962C8B-B14F-4D97-AF65-F5344CB8AC3E}">
        <p14:creationId xmlns:p14="http://schemas.microsoft.com/office/powerpoint/2010/main" val="1190978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50BF047D-42EB-4D4E-AFCE-5A6C9F9BE106}"/>
              </a:ext>
            </a:extLst>
          </p:cNvPr>
          <p:cNvSpPr/>
          <p:nvPr/>
        </p:nvSpPr>
        <p:spPr>
          <a:xfrm>
            <a:off x="-8065" y="25614"/>
            <a:ext cx="12192000" cy="6858000"/>
          </a:xfrm>
          <a:prstGeom prst="rect">
            <a:avLst/>
          </a:prstGeom>
          <a:gradFill>
            <a:gsLst>
              <a:gs pos="100000">
                <a:schemeClr val="accent1">
                  <a:alpha val="35000"/>
                </a:schemeClr>
              </a:gs>
              <a:gs pos="0">
                <a:schemeClr val="accent2">
                  <a:alpha val="90000"/>
                </a:scheme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65" name="组合 64">
            <a:extLst>
              <a:ext uri="{FF2B5EF4-FFF2-40B4-BE49-F238E27FC236}">
                <a16:creationId xmlns:a16="http://schemas.microsoft.com/office/drawing/2014/main" id="{3F628550-9B1D-4723-8446-B0EC1F3B2141}"/>
              </a:ext>
            </a:extLst>
          </p:cNvPr>
          <p:cNvGrpSpPr/>
          <p:nvPr/>
        </p:nvGrpSpPr>
        <p:grpSpPr>
          <a:xfrm>
            <a:off x="-1686533" y="2784786"/>
            <a:ext cx="15565066" cy="4433138"/>
            <a:chOff x="-1143000" y="3920490"/>
            <a:chExt cx="14285595" cy="3969148"/>
          </a:xfrm>
        </p:grpSpPr>
        <p:sp>
          <p:nvSpPr>
            <p:cNvPr id="67" name="任意多边形: 形状 66">
              <a:extLst>
                <a:ext uri="{FF2B5EF4-FFF2-40B4-BE49-F238E27FC236}">
                  <a16:creationId xmlns:a16="http://schemas.microsoft.com/office/drawing/2014/main" id="{A6437B23-F95D-43A8-B14A-43BDCA7F8EDF}"/>
                </a:ext>
              </a:extLst>
            </p:cNvPr>
            <p:cNvSpPr/>
            <p:nvPr/>
          </p:nvSpPr>
          <p:spPr>
            <a:xfrm>
              <a:off x="-1143000" y="3920490"/>
              <a:ext cx="14093190"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a:gradFill>
                <a:gsLst>
                  <a:gs pos="0">
                    <a:schemeClr val="accent2">
                      <a:alpha val="82000"/>
                    </a:schemeClr>
                  </a:gs>
                  <a:gs pos="100000">
                    <a:schemeClr val="accent1">
                      <a:alpha val="1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8" name="任意多边形: 形状 67">
              <a:extLst>
                <a:ext uri="{FF2B5EF4-FFF2-40B4-BE49-F238E27FC236}">
                  <a16:creationId xmlns:a16="http://schemas.microsoft.com/office/drawing/2014/main" id="{A1DC3633-915C-4AC5-9D91-E9CEE6F2C73B}"/>
                </a:ext>
              </a:extLst>
            </p:cNvPr>
            <p:cNvSpPr/>
            <p:nvPr/>
          </p:nvSpPr>
          <p:spPr>
            <a:xfrm>
              <a:off x="-1128200" y="4008413"/>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69" name="任意多边形: 形状 68">
              <a:extLst>
                <a:ext uri="{FF2B5EF4-FFF2-40B4-BE49-F238E27FC236}">
                  <a16:creationId xmlns:a16="http://schemas.microsoft.com/office/drawing/2014/main" id="{4FB89448-4187-4CB9-922B-AA9D397FCF4A}"/>
                </a:ext>
              </a:extLst>
            </p:cNvPr>
            <p:cNvSpPr/>
            <p:nvPr/>
          </p:nvSpPr>
          <p:spPr>
            <a:xfrm>
              <a:off x="-1113399" y="4096336"/>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70" name="任意多边形: 形状 69">
              <a:extLst>
                <a:ext uri="{FF2B5EF4-FFF2-40B4-BE49-F238E27FC236}">
                  <a16:creationId xmlns:a16="http://schemas.microsoft.com/office/drawing/2014/main" id="{21B9C606-3974-44A9-968E-660A11201BA8}"/>
                </a:ext>
              </a:extLst>
            </p:cNvPr>
            <p:cNvSpPr/>
            <p:nvPr/>
          </p:nvSpPr>
          <p:spPr>
            <a:xfrm>
              <a:off x="-1098599" y="4184259"/>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71" name="任意多边形: 形状 70">
              <a:extLst>
                <a:ext uri="{FF2B5EF4-FFF2-40B4-BE49-F238E27FC236}">
                  <a16:creationId xmlns:a16="http://schemas.microsoft.com/office/drawing/2014/main" id="{36397FEA-C322-438B-82C0-D40D89782CEA}"/>
                </a:ext>
              </a:extLst>
            </p:cNvPr>
            <p:cNvSpPr/>
            <p:nvPr/>
          </p:nvSpPr>
          <p:spPr>
            <a:xfrm>
              <a:off x="-1083798" y="4272183"/>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72" name="任意多边形: 形状 71">
              <a:extLst>
                <a:ext uri="{FF2B5EF4-FFF2-40B4-BE49-F238E27FC236}">
                  <a16:creationId xmlns:a16="http://schemas.microsoft.com/office/drawing/2014/main" id="{D519ACE8-AD5A-4830-BE2B-57F68CA7626B}"/>
                </a:ext>
              </a:extLst>
            </p:cNvPr>
            <p:cNvSpPr/>
            <p:nvPr/>
          </p:nvSpPr>
          <p:spPr>
            <a:xfrm>
              <a:off x="-1068998" y="4360106"/>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73" name="任意多边形: 形状 72">
              <a:extLst>
                <a:ext uri="{FF2B5EF4-FFF2-40B4-BE49-F238E27FC236}">
                  <a16:creationId xmlns:a16="http://schemas.microsoft.com/office/drawing/2014/main" id="{CFE37858-A56E-4523-B891-9C7D463D2F73}"/>
                </a:ext>
              </a:extLst>
            </p:cNvPr>
            <p:cNvSpPr/>
            <p:nvPr/>
          </p:nvSpPr>
          <p:spPr>
            <a:xfrm>
              <a:off x="-1054198" y="4448028"/>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74" name="任意多边形: 形状 73">
              <a:extLst>
                <a:ext uri="{FF2B5EF4-FFF2-40B4-BE49-F238E27FC236}">
                  <a16:creationId xmlns:a16="http://schemas.microsoft.com/office/drawing/2014/main" id="{32242BB4-17CE-4E03-A4BF-E08DC6B4B120}"/>
                </a:ext>
              </a:extLst>
            </p:cNvPr>
            <p:cNvSpPr/>
            <p:nvPr/>
          </p:nvSpPr>
          <p:spPr>
            <a:xfrm>
              <a:off x="-1039397" y="4535952"/>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75" name="任意多边形: 形状 74">
              <a:extLst>
                <a:ext uri="{FF2B5EF4-FFF2-40B4-BE49-F238E27FC236}">
                  <a16:creationId xmlns:a16="http://schemas.microsoft.com/office/drawing/2014/main" id="{81F24F91-5EF7-43C3-B123-823456AA649D}"/>
                </a:ext>
              </a:extLst>
            </p:cNvPr>
            <p:cNvSpPr/>
            <p:nvPr/>
          </p:nvSpPr>
          <p:spPr>
            <a:xfrm>
              <a:off x="-1024597" y="4623875"/>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76" name="任意多边形: 形状 75">
              <a:extLst>
                <a:ext uri="{FF2B5EF4-FFF2-40B4-BE49-F238E27FC236}">
                  <a16:creationId xmlns:a16="http://schemas.microsoft.com/office/drawing/2014/main" id="{272E1E65-CA9F-418B-8541-2FF1A6C8DB76}"/>
                </a:ext>
              </a:extLst>
            </p:cNvPr>
            <p:cNvSpPr/>
            <p:nvPr/>
          </p:nvSpPr>
          <p:spPr>
            <a:xfrm>
              <a:off x="-1009797" y="4711798"/>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77" name="任意多边形: 形状 76">
              <a:extLst>
                <a:ext uri="{FF2B5EF4-FFF2-40B4-BE49-F238E27FC236}">
                  <a16:creationId xmlns:a16="http://schemas.microsoft.com/office/drawing/2014/main" id="{FBAED11E-17F5-47DD-85B9-02833CA60319}"/>
                </a:ext>
              </a:extLst>
            </p:cNvPr>
            <p:cNvSpPr/>
            <p:nvPr/>
          </p:nvSpPr>
          <p:spPr>
            <a:xfrm>
              <a:off x="-994996" y="4799721"/>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78" name="任意多边形: 形状 77">
              <a:extLst>
                <a:ext uri="{FF2B5EF4-FFF2-40B4-BE49-F238E27FC236}">
                  <a16:creationId xmlns:a16="http://schemas.microsoft.com/office/drawing/2014/main" id="{A19EBDE2-1B1D-43CF-9130-624CDCADEC56}"/>
                </a:ext>
              </a:extLst>
            </p:cNvPr>
            <p:cNvSpPr/>
            <p:nvPr/>
          </p:nvSpPr>
          <p:spPr>
            <a:xfrm>
              <a:off x="-980196" y="4887644"/>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79" name="任意多边形: 形状 78">
              <a:extLst>
                <a:ext uri="{FF2B5EF4-FFF2-40B4-BE49-F238E27FC236}">
                  <a16:creationId xmlns:a16="http://schemas.microsoft.com/office/drawing/2014/main" id="{11FABE03-DB06-44FE-B559-1651A15BA71B}"/>
                </a:ext>
              </a:extLst>
            </p:cNvPr>
            <p:cNvSpPr/>
            <p:nvPr/>
          </p:nvSpPr>
          <p:spPr>
            <a:xfrm>
              <a:off x="-965395" y="4975567"/>
              <a:ext cx="14093189"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w="12700" cap="flat" cmpd="sng" algn="ctr">
              <a:gradFill>
                <a:gsLst>
                  <a:gs pos="0">
                    <a:schemeClr val="accent2">
                      <a:alpha val="82000"/>
                    </a:schemeClr>
                  </a:gs>
                  <a:gs pos="100000">
                    <a:schemeClr val="accent1">
                      <a:alpha val="15000"/>
                    </a:scheme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schemeClr val="lt1">
                    <a:lumMod val="100000"/>
                  </a:schemeClr>
                </a:solidFill>
              </a:endParaRPr>
            </a:p>
          </p:txBody>
        </p:sp>
        <p:sp>
          <p:nvSpPr>
            <p:cNvPr id="80" name="任意多边形: 形状 79">
              <a:extLst>
                <a:ext uri="{FF2B5EF4-FFF2-40B4-BE49-F238E27FC236}">
                  <a16:creationId xmlns:a16="http://schemas.microsoft.com/office/drawing/2014/main" id="{566E2811-6ECB-46C3-8140-1CB5E4B1EEDB}"/>
                </a:ext>
              </a:extLst>
            </p:cNvPr>
            <p:cNvSpPr/>
            <p:nvPr/>
          </p:nvSpPr>
          <p:spPr>
            <a:xfrm>
              <a:off x="-950595" y="5063490"/>
              <a:ext cx="14093190" cy="2826148"/>
            </a:xfrm>
            <a:custGeom>
              <a:avLst/>
              <a:gdLst>
                <a:gd name="connsiteX0" fmla="*/ 0 w 14093190"/>
                <a:gd name="connsiteY0" fmla="*/ 1348740 h 2826148"/>
                <a:gd name="connsiteX1" fmla="*/ 3634740 w 14093190"/>
                <a:gd name="connsiteY1" fmla="*/ 2788920 h 2826148"/>
                <a:gd name="connsiteX2" fmla="*/ 14093190 w 14093190"/>
                <a:gd name="connsiteY2" fmla="*/ 0 h 2826148"/>
              </a:gdLst>
              <a:ahLst/>
              <a:cxnLst>
                <a:cxn ang="0">
                  <a:pos x="connsiteX0" y="connsiteY0"/>
                </a:cxn>
                <a:cxn ang="0">
                  <a:pos x="connsiteX1" y="connsiteY1"/>
                </a:cxn>
                <a:cxn ang="0">
                  <a:pos x="connsiteX2" y="connsiteY2"/>
                </a:cxn>
              </a:cxnLst>
              <a:rect l="l" t="t" r="r" b="b"/>
              <a:pathLst>
                <a:path w="14093190" h="2826148">
                  <a:moveTo>
                    <a:pt x="0" y="1348740"/>
                  </a:moveTo>
                  <a:cubicBezTo>
                    <a:pt x="642937" y="2181225"/>
                    <a:pt x="1285875" y="3013710"/>
                    <a:pt x="3634740" y="2788920"/>
                  </a:cubicBezTo>
                  <a:cubicBezTo>
                    <a:pt x="5983605" y="2564130"/>
                    <a:pt x="12064365" y="527685"/>
                    <a:pt x="14093190" y="0"/>
                  </a:cubicBezTo>
                </a:path>
              </a:pathLst>
            </a:custGeom>
            <a:noFill/>
            <a:ln>
              <a:gradFill>
                <a:gsLst>
                  <a:gs pos="0">
                    <a:schemeClr val="accent2">
                      <a:alpha val="82000"/>
                    </a:schemeClr>
                  </a:gs>
                  <a:gs pos="100000">
                    <a:schemeClr val="accent1">
                      <a:alpha val="1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sp>
        <p:nvSpPr>
          <p:cNvPr id="4" name="矩形 3">
            <a:extLst>
              <a:ext uri="{FF2B5EF4-FFF2-40B4-BE49-F238E27FC236}">
                <a16:creationId xmlns:a16="http://schemas.microsoft.com/office/drawing/2014/main" id="{BCA379EA-3BDE-42BB-B9AF-1F95939AF04C}"/>
              </a:ext>
            </a:extLst>
          </p:cNvPr>
          <p:cNvSpPr/>
          <p:nvPr/>
        </p:nvSpPr>
        <p:spPr>
          <a:xfrm>
            <a:off x="-8065" y="1323623"/>
            <a:ext cx="12192000" cy="454533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grpSp>
        <p:nvGrpSpPr>
          <p:cNvPr id="3" name="组合 2">
            <a:extLst>
              <a:ext uri="{FF2B5EF4-FFF2-40B4-BE49-F238E27FC236}">
                <a16:creationId xmlns:a16="http://schemas.microsoft.com/office/drawing/2014/main" id="{2DCB2A3B-32F1-4DA9-8204-A5210F7DD28C}"/>
              </a:ext>
            </a:extLst>
          </p:cNvPr>
          <p:cNvGrpSpPr/>
          <p:nvPr/>
        </p:nvGrpSpPr>
        <p:grpSpPr>
          <a:xfrm>
            <a:off x="966262" y="307082"/>
            <a:ext cx="2716212" cy="523220"/>
            <a:chOff x="966262" y="180082"/>
            <a:chExt cx="2716212" cy="523220"/>
          </a:xfrm>
        </p:grpSpPr>
        <p:sp>
          <p:nvSpPr>
            <p:cNvPr id="66" name="椭圆 65">
              <a:extLst>
                <a:ext uri="{FF2B5EF4-FFF2-40B4-BE49-F238E27FC236}">
                  <a16:creationId xmlns:a16="http://schemas.microsoft.com/office/drawing/2014/main" id="{B5A4B239-F9C6-4D6F-A275-E17C7B688704}"/>
                </a:ext>
              </a:extLst>
            </p:cNvPr>
            <p:cNvSpPr/>
            <p:nvPr/>
          </p:nvSpPr>
          <p:spPr>
            <a:xfrm>
              <a:off x="2690719" y="218970"/>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2" name="文本框 41">
              <a:extLst>
                <a:ext uri="{FF2B5EF4-FFF2-40B4-BE49-F238E27FC236}">
                  <a16:creationId xmlns:a16="http://schemas.microsoft.com/office/drawing/2014/main" id="{40C8F386-11D5-4867-9AE9-0799206D8F12}"/>
                </a:ext>
              </a:extLst>
            </p:cNvPr>
            <p:cNvSpPr txBox="1"/>
            <p:nvPr/>
          </p:nvSpPr>
          <p:spPr>
            <a:xfrm>
              <a:off x="966262" y="180082"/>
              <a:ext cx="27162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120" normalizeH="0" baseline="0" noProof="0" dirty="0">
                  <a:ln>
                    <a:noFill/>
                  </a:ln>
                  <a:solidFill>
                    <a:schemeClr val="accent1"/>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rPr>
                <a:t>项目背景</a:t>
              </a:r>
            </a:p>
          </p:txBody>
        </p:sp>
      </p:grpSp>
      <p:sp>
        <p:nvSpPr>
          <p:cNvPr id="17" name="矩形: 圆角 16">
            <a:extLst>
              <a:ext uri="{FF2B5EF4-FFF2-40B4-BE49-F238E27FC236}">
                <a16:creationId xmlns:a16="http://schemas.microsoft.com/office/drawing/2014/main" id="{A78CA9F8-6E69-4623-B1D7-229EF600986E}"/>
              </a:ext>
            </a:extLst>
          </p:cNvPr>
          <p:cNvSpPr/>
          <p:nvPr/>
        </p:nvSpPr>
        <p:spPr>
          <a:xfrm>
            <a:off x="-5308600" y="1846500"/>
            <a:ext cx="13669963" cy="3499576"/>
          </a:xfrm>
          <a:prstGeom prst="roundRect">
            <a:avLst>
              <a:gd name="adj" fmla="val 50000"/>
            </a:avLst>
          </a:prstGeom>
          <a:noFill/>
          <a:ln w="19050">
            <a:gradFill flip="none" rotWithShape="1">
              <a:gsLst>
                <a:gs pos="35000">
                  <a:schemeClr val="bg1">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5" name="椭圆 54">
            <a:extLst>
              <a:ext uri="{FF2B5EF4-FFF2-40B4-BE49-F238E27FC236}">
                <a16:creationId xmlns:a16="http://schemas.microsoft.com/office/drawing/2014/main" id="{25282B46-461C-4F5D-A13D-A180185BE75A}"/>
              </a:ext>
            </a:extLst>
          </p:cNvPr>
          <p:cNvSpPr/>
          <p:nvPr/>
        </p:nvSpPr>
        <p:spPr>
          <a:xfrm>
            <a:off x="1468755" y="5240511"/>
            <a:ext cx="205740" cy="205740"/>
          </a:xfrm>
          <a:prstGeom prst="ellipse">
            <a:avLst/>
          </a:prstGeom>
          <a:gradFill>
            <a:gsLst>
              <a:gs pos="0">
                <a:schemeClr val="bg1">
                  <a:lumMod val="95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63" name="文本框 62">
            <a:extLst>
              <a:ext uri="{FF2B5EF4-FFF2-40B4-BE49-F238E27FC236}">
                <a16:creationId xmlns:a16="http://schemas.microsoft.com/office/drawing/2014/main" id="{191D2AA9-DEE7-4BF8-B104-AD8A2493B07F}"/>
              </a:ext>
            </a:extLst>
          </p:cNvPr>
          <p:cNvSpPr txBox="1"/>
          <p:nvPr/>
        </p:nvSpPr>
        <p:spPr>
          <a:xfrm>
            <a:off x="6754090" y="1493684"/>
            <a:ext cx="4888923" cy="3847207"/>
          </a:xfrm>
          <a:prstGeom prst="rect">
            <a:avLst/>
          </a:prstGeom>
          <a:noFill/>
        </p:spPr>
        <p:txBody>
          <a:bodyPr wrap="square" rtlCol="0">
            <a:spAutoFit/>
          </a:bodyPr>
          <a:lstStyle/>
          <a:p>
            <a:pPr algn="l"/>
            <a:r>
              <a:rPr lang="zh-CN" altLang="en-US" sz="2800" b="1" i="0" dirty="0">
                <a:effectLst/>
                <a:latin typeface="华文新魏" panose="02010800040101010101" pitchFamily="2" charset="-122"/>
                <a:ea typeface="华文新魏" panose="02010800040101010101" pitchFamily="2" charset="-122"/>
              </a:rPr>
              <a:t>普通</a:t>
            </a:r>
            <a:r>
              <a:rPr lang="en-US" altLang="zh-CN" sz="2800" b="1" i="0" dirty="0">
                <a:effectLst/>
                <a:latin typeface="华文新魏" panose="02010800040101010101" pitchFamily="2" charset="-122"/>
                <a:ea typeface="华文新魏" panose="02010800040101010101" pitchFamily="2" charset="-122"/>
              </a:rPr>
              <a:t>AI</a:t>
            </a:r>
            <a:r>
              <a:rPr lang="zh-CN" altLang="en-US" sz="2800" b="1" i="0" dirty="0">
                <a:effectLst/>
                <a:latin typeface="华文新魏" panose="02010800040101010101" pitchFamily="2" charset="-122"/>
                <a:ea typeface="华文新魏" panose="02010800040101010101" pitchFamily="2" charset="-122"/>
              </a:rPr>
              <a:t>局限</a:t>
            </a:r>
            <a:r>
              <a:rPr lang="zh-CN" altLang="en-US" sz="2400" b="0" i="0" dirty="0">
                <a:effectLst/>
                <a:latin typeface="华文新魏" panose="02010800040101010101" pitchFamily="2" charset="-122"/>
                <a:ea typeface="华文新魏" panose="02010800040101010101" pitchFamily="2" charset="-122"/>
              </a:rPr>
              <a:t>：</a:t>
            </a:r>
            <a:endParaRPr lang="en-US" altLang="zh-CN" sz="2400" b="0" i="0" dirty="0">
              <a:effectLst/>
              <a:latin typeface="华文新魏" panose="02010800040101010101" pitchFamily="2" charset="-122"/>
              <a:ea typeface="华文新魏" panose="02010800040101010101" pitchFamily="2" charset="-122"/>
            </a:endParaRPr>
          </a:p>
          <a:p>
            <a:pPr algn="l"/>
            <a:r>
              <a:rPr lang="zh-CN" altLang="en-US" sz="2400" b="0" i="0" dirty="0">
                <a:effectLst/>
                <a:latin typeface="华文中宋" panose="02010600040101010101" pitchFamily="2" charset="-122"/>
                <a:ea typeface="华文中宋" panose="02010600040101010101" pitchFamily="2" charset="-122"/>
              </a:rPr>
              <a:t>被动文本指导：仅能输出步骤说明（例如“访问</a:t>
            </a:r>
            <a:r>
              <a:rPr lang="en-US" altLang="zh-CN" sz="2400" b="0" i="0" dirty="0">
                <a:effectLst/>
                <a:latin typeface="华文中宋" panose="02010600040101010101" pitchFamily="2" charset="-122"/>
                <a:ea typeface="华文中宋" panose="02010600040101010101" pitchFamily="2" charset="-122"/>
              </a:rPr>
              <a:t>Oracle</a:t>
            </a:r>
            <a:r>
              <a:rPr lang="zh-CN" altLang="en-US" sz="2400" b="0" i="0" dirty="0">
                <a:effectLst/>
                <a:latin typeface="华文中宋" panose="02010600040101010101" pitchFamily="2" charset="-122"/>
                <a:ea typeface="华文中宋" panose="02010600040101010101" pitchFamily="2" charset="-122"/>
              </a:rPr>
              <a:t>官网下载</a:t>
            </a:r>
            <a:r>
              <a:rPr lang="en-US" altLang="zh-CN" sz="2400" b="0" i="0" dirty="0">
                <a:effectLst/>
                <a:latin typeface="华文中宋" panose="02010600040101010101" pitchFamily="2" charset="-122"/>
                <a:ea typeface="华文中宋" panose="02010600040101010101" pitchFamily="2" charset="-122"/>
              </a:rPr>
              <a:t>JDK</a:t>
            </a:r>
            <a:r>
              <a:rPr lang="zh-CN" altLang="en-US" sz="2400" b="0" i="0" dirty="0">
                <a:effectLst/>
                <a:latin typeface="华文中宋" panose="02010600040101010101" pitchFamily="2" charset="-122"/>
                <a:ea typeface="华文中宋" panose="02010600040101010101" pitchFamily="2" charset="-122"/>
              </a:rPr>
              <a:t>，然后设置环境变量</a:t>
            </a:r>
            <a:r>
              <a:rPr lang="en-US" altLang="zh-CN" sz="2400" b="0" i="0" dirty="0">
                <a:effectLst/>
                <a:latin typeface="华文中宋" panose="02010600040101010101" pitchFamily="2" charset="-122"/>
                <a:ea typeface="华文中宋" panose="02010600040101010101" pitchFamily="2" charset="-122"/>
              </a:rPr>
              <a:t>……”</a:t>
            </a:r>
            <a:r>
              <a:rPr lang="zh-CN" altLang="en-US" sz="2400" b="0" i="0" dirty="0">
                <a:effectLst/>
                <a:latin typeface="华文中宋" panose="02010600040101010101" pitchFamily="2" charset="-122"/>
                <a:ea typeface="华文中宋" panose="02010600040101010101" pitchFamily="2" charset="-122"/>
              </a:rPr>
              <a:t>），无法执行实际安装操作。无法根据用户系统环境（如</a:t>
            </a:r>
            <a:r>
              <a:rPr lang="en-US" altLang="zh-CN" sz="2400" b="0" i="0" dirty="0">
                <a:effectLst/>
                <a:latin typeface="华文中宋" panose="02010600040101010101" pitchFamily="2" charset="-122"/>
                <a:ea typeface="华文中宋" panose="02010600040101010101" pitchFamily="2" charset="-122"/>
              </a:rPr>
              <a:t>Windows/macOS</a:t>
            </a:r>
            <a:r>
              <a:rPr lang="zh-CN" altLang="en-US" sz="2400" b="0" i="0" dirty="0">
                <a:effectLst/>
                <a:latin typeface="华文中宋" panose="02010600040101010101" pitchFamily="2" charset="-122"/>
                <a:ea typeface="华文中宋" panose="02010600040101010101" pitchFamily="2" charset="-122"/>
              </a:rPr>
              <a:t>差异、权限状态）动态调整指导方案。无执行纠错能力：若用户操作错误（如路径填写错误），无法主动干预修复。</a:t>
            </a:r>
            <a:endParaRPr lang="zh-CN" altLang="en-US" sz="2000" b="1" i="0" dirty="0">
              <a:effectLst/>
              <a:latin typeface="华文宋体" panose="02010600040101010101" pitchFamily="2" charset="-122"/>
              <a:ea typeface="华文宋体" panose="02010600040101010101" pitchFamily="2" charset="-122"/>
            </a:endParaRPr>
          </a:p>
        </p:txBody>
      </p:sp>
      <p:cxnSp>
        <p:nvCxnSpPr>
          <p:cNvPr id="11" name="直接连接符 10">
            <a:extLst>
              <a:ext uri="{FF2B5EF4-FFF2-40B4-BE49-F238E27FC236}">
                <a16:creationId xmlns:a16="http://schemas.microsoft.com/office/drawing/2014/main" id="{A1AA0625-DBCE-4D68-819B-7B204F1DA925}"/>
              </a:ext>
            </a:extLst>
          </p:cNvPr>
          <p:cNvCxnSpPr>
            <a:cxnSpLocks/>
          </p:cNvCxnSpPr>
          <p:nvPr/>
        </p:nvCxnSpPr>
        <p:spPr>
          <a:xfrm>
            <a:off x="9560246" y="1994925"/>
            <a:ext cx="42333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0FAA91E-0349-4D7C-A912-304527AC6D00}"/>
              </a:ext>
            </a:extLst>
          </p:cNvPr>
          <p:cNvSpPr txBox="1"/>
          <p:nvPr/>
        </p:nvSpPr>
        <p:spPr>
          <a:xfrm>
            <a:off x="675004" y="850197"/>
            <a:ext cx="5118008" cy="584775"/>
          </a:xfrm>
          <a:prstGeom prst="rect">
            <a:avLst/>
          </a:prstGeom>
          <a:noFill/>
        </p:spPr>
        <p:txBody>
          <a:bodyPr wrap="square" rtlCol="0">
            <a:spAutoFit/>
          </a:bodyPr>
          <a:lstStyle/>
          <a:p>
            <a:r>
              <a:rPr lang="zh-CN" altLang="en-US" sz="3200" b="1" i="0" dirty="0">
                <a:effectLst/>
                <a:latin typeface="华文中宋" panose="02010600040101010101" pitchFamily="2" charset="-122"/>
                <a:ea typeface="华文中宋" panose="02010600040101010101" pitchFamily="2" charset="-122"/>
              </a:rPr>
              <a:t>案例</a:t>
            </a:r>
            <a:r>
              <a:rPr lang="zh-CN" altLang="en-US" b="1" i="0" dirty="0">
                <a:effectLst/>
                <a:latin typeface="DeepSeek-CJK-patch"/>
              </a:rPr>
              <a:t>：</a:t>
            </a:r>
            <a:r>
              <a:rPr lang="zh-CN" altLang="en-US" sz="2800" b="1" i="0" dirty="0">
                <a:effectLst/>
                <a:latin typeface="DeepSeek-CJK-patch"/>
              </a:rPr>
              <a:t>用户</a:t>
            </a:r>
            <a:r>
              <a:rPr lang="zh-CN" altLang="en-US" sz="2800" b="1" dirty="0">
                <a:latin typeface="DeepSeek-CJK-patch"/>
              </a:rPr>
              <a:t>想要配置</a:t>
            </a:r>
            <a:r>
              <a:rPr lang="en-US" altLang="zh-CN" sz="2800" b="1" dirty="0">
                <a:latin typeface="DeepSeek-CJK-patch"/>
              </a:rPr>
              <a:t>Java</a:t>
            </a:r>
            <a:r>
              <a:rPr lang="zh-CN" altLang="en-US" sz="2800" b="1" dirty="0">
                <a:latin typeface="DeepSeek-CJK-patch"/>
              </a:rPr>
              <a:t>环境</a:t>
            </a:r>
            <a:endParaRPr lang="zh-CN" altLang="en-US" sz="2800" dirty="0"/>
          </a:p>
        </p:txBody>
      </p:sp>
      <p:sp>
        <p:nvSpPr>
          <p:cNvPr id="7" name="文本框 6">
            <a:extLst>
              <a:ext uri="{FF2B5EF4-FFF2-40B4-BE49-F238E27FC236}">
                <a16:creationId xmlns:a16="http://schemas.microsoft.com/office/drawing/2014/main" id="{EDA1C289-1DB4-F15D-DDEC-865BC1F04C90}"/>
              </a:ext>
            </a:extLst>
          </p:cNvPr>
          <p:cNvSpPr txBox="1"/>
          <p:nvPr/>
        </p:nvSpPr>
        <p:spPr>
          <a:xfrm>
            <a:off x="67227" y="1406600"/>
            <a:ext cx="6018605" cy="4339650"/>
          </a:xfrm>
          <a:prstGeom prst="rect">
            <a:avLst/>
          </a:prstGeom>
          <a:noFill/>
        </p:spPr>
        <p:txBody>
          <a:bodyPr wrap="square" rtlCol="0">
            <a:spAutoFit/>
          </a:bodyPr>
          <a:lstStyle/>
          <a:p>
            <a:pPr algn="l"/>
            <a:r>
              <a:rPr lang="zh-CN" altLang="en-US" sz="3600" b="1" i="0" dirty="0">
                <a:effectLst/>
                <a:latin typeface="华文新魏" panose="02010800040101010101" pitchFamily="2" charset="-122"/>
                <a:ea typeface="华文新魏" panose="02010800040101010101" pitchFamily="2" charset="-122"/>
              </a:rPr>
              <a:t>智能体能力</a:t>
            </a:r>
            <a:r>
              <a:rPr lang="zh-CN" altLang="en-US" sz="3600" b="0" i="0" dirty="0">
                <a:effectLst/>
                <a:latin typeface="华文新魏" panose="02010800040101010101" pitchFamily="2" charset="-122"/>
                <a:ea typeface="华文新魏" panose="02010800040101010101" pitchFamily="2" charset="-122"/>
              </a:rPr>
              <a:t>：</a:t>
            </a:r>
          </a:p>
          <a:p>
            <a:pPr algn="just"/>
            <a:r>
              <a:rPr lang="zh-CN"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自动化环境检测与配置：通过调用系统工具（如</a:t>
            </a:r>
            <a:r>
              <a:rPr lang="en-US"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PowerShell/Shell</a:t>
            </a:r>
            <a:r>
              <a:rPr lang="zh-CN"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）直接检测操作系统类型、现有</a:t>
            </a:r>
            <a:r>
              <a:rPr lang="en-US"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Java</a:t>
            </a:r>
            <a:r>
              <a:rPr lang="zh-CN"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版本，并动态下载适配的</a:t>
            </a:r>
            <a:r>
              <a:rPr lang="en-US"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JDK</a:t>
            </a:r>
            <a:r>
              <a:rPr lang="zh-CN"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a:t>
            </a:r>
          </a:p>
          <a:p>
            <a:pPr algn="just"/>
            <a:r>
              <a:rPr lang="zh-CN"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权限调用与静默安装：获取管理员权限后自动完成</a:t>
            </a:r>
            <a:r>
              <a:rPr lang="en-US"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JDK</a:t>
            </a:r>
            <a:r>
              <a:rPr lang="zh-CN"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安装、配置环境变量（如</a:t>
            </a:r>
            <a:r>
              <a:rPr lang="en-US"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JAVA_HOME</a:t>
            </a:r>
            <a:r>
              <a:rPr lang="zh-CN"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a:t>
            </a:r>
            <a:r>
              <a:rPr lang="en-US"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PATH</a:t>
            </a:r>
            <a:r>
              <a:rPr lang="zh-CN"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），无需用户手动操作。</a:t>
            </a:r>
          </a:p>
          <a:p>
            <a:pPr algn="just"/>
            <a:r>
              <a:rPr lang="zh-CN" altLang="zh-CN" sz="2400" b="1" kern="100" dirty="0">
                <a:effectLst/>
                <a:latin typeface="华文宋体" panose="02010600040101010101" pitchFamily="2" charset="-122"/>
                <a:ea typeface="华文宋体" panose="02010600040101010101" pitchFamily="2" charset="-122"/>
                <a:cs typeface="Times New Roman" panose="02020603050405020304" pitchFamily="18" charset="0"/>
              </a:rPr>
              <a:t>异常处理：若安装失败（如网络中断），主动触发重试机制或提供修复建议（如清理残留文件）。</a:t>
            </a:r>
            <a:endParaRPr lang="zh-CN" altLang="en-US" sz="2000" b="1" i="0" dirty="0">
              <a:effectLst/>
              <a:latin typeface="华文宋体" panose="02010600040101010101" pitchFamily="2" charset="-122"/>
              <a:ea typeface="华文宋体" panose="02010600040101010101" pitchFamily="2" charset="-122"/>
            </a:endParaRPr>
          </a:p>
        </p:txBody>
      </p:sp>
      <p:pic>
        <p:nvPicPr>
          <p:cNvPr id="10" name="图片 9">
            <a:extLst>
              <a:ext uri="{FF2B5EF4-FFF2-40B4-BE49-F238E27FC236}">
                <a16:creationId xmlns:a16="http://schemas.microsoft.com/office/drawing/2014/main" id="{0F88C393-73DC-4CC4-E457-D52D360505A0}"/>
              </a:ext>
            </a:extLst>
          </p:cNvPr>
          <p:cNvPicPr>
            <a:picLocks noChangeAspect="1"/>
          </p:cNvPicPr>
          <p:nvPr/>
        </p:nvPicPr>
        <p:blipFill>
          <a:blip r:embed="rId2"/>
          <a:stretch>
            <a:fillRect/>
          </a:stretch>
        </p:blipFill>
        <p:spPr>
          <a:xfrm>
            <a:off x="-6541977" y="1452313"/>
            <a:ext cx="6296920" cy="4616443"/>
          </a:xfrm>
          <a:prstGeom prst="rect">
            <a:avLst/>
          </a:prstGeom>
        </p:spPr>
      </p:pic>
      <p:pic>
        <p:nvPicPr>
          <p:cNvPr id="13" name="图片 12">
            <a:extLst>
              <a:ext uri="{FF2B5EF4-FFF2-40B4-BE49-F238E27FC236}">
                <a16:creationId xmlns:a16="http://schemas.microsoft.com/office/drawing/2014/main" id="{B171CFC8-D43C-4394-8B10-C16A5C4AA066}"/>
              </a:ext>
            </a:extLst>
          </p:cNvPr>
          <p:cNvPicPr>
            <a:picLocks noChangeAspect="1"/>
          </p:cNvPicPr>
          <p:nvPr/>
        </p:nvPicPr>
        <p:blipFill>
          <a:blip r:embed="rId3"/>
          <a:stretch>
            <a:fillRect/>
          </a:stretch>
        </p:blipFill>
        <p:spPr>
          <a:xfrm>
            <a:off x="6106168" y="1480081"/>
            <a:ext cx="5877262" cy="4308781"/>
          </a:xfrm>
          <a:prstGeom prst="rect">
            <a:avLst/>
          </a:prstGeom>
        </p:spPr>
      </p:pic>
    </p:spTree>
    <p:extLst>
      <p:ext uri="{BB962C8B-B14F-4D97-AF65-F5344CB8AC3E}">
        <p14:creationId xmlns:p14="http://schemas.microsoft.com/office/powerpoint/2010/main" val="34139421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40C8F386-11D5-4867-9AE9-0799206D8F12}"/>
              </a:ext>
            </a:extLst>
          </p:cNvPr>
          <p:cNvSpPr txBox="1"/>
          <p:nvPr/>
        </p:nvSpPr>
        <p:spPr>
          <a:xfrm>
            <a:off x="2313255" y="1974629"/>
            <a:ext cx="455403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120" normalizeH="0" baseline="0" noProof="0" dirty="0">
                <a:ln>
                  <a:noFill/>
                </a:ln>
                <a:solidFill>
                  <a:schemeClr val="accent1"/>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rPr>
              <a:t>作品介绍</a:t>
            </a:r>
          </a:p>
        </p:txBody>
      </p:sp>
      <p:grpSp>
        <p:nvGrpSpPr>
          <p:cNvPr id="29" name="组合 28">
            <a:extLst>
              <a:ext uri="{FF2B5EF4-FFF2-40B4-BE49-F238E27FC236}">
                <a16:creationId xmlns:a16="http://schemas.microsoft.com/office/drawing/2014/main" id="{B5F6874F-8883-480E-972C-4D8D88118A20}"/>
              </a:ext>
            </a:extLst>
          </p:cNvPr>
          <p:cNvGrpSpPr/>
          <p:nvPr/>
        </p:nvGrpSpPr>
        <p:grpSpPr>
          <a:xfrm>
            <a:off x="6789861" y="2254172"/>
            <a:ext cx="8105509" cy="4613453"/>
            <a:chOff x="5467241" y="-2884523"/>
            <a:chExt cx="8615285" cy="4903605"/>
          </a:xfrm>
        </p:grpSpPr>
        <p:sp>
          <p:nvSpPr>
            <p:cNvPr id="30" name="文本框 29">
              <a:extLst>
                <a:ext uri="{FF2B5EF4-FFF2-40B4-BE49-F238E27FC236}">
                  <a16:creationId xmlns:a16="http://schemas.microsoft.com/office/drawing/2014/main" id="{8F4FD7F0-7115-4C5C-AAB9-341A036A71FB}"/>
                </a:ext>
              </a:extLst>
            </p:cNvPr>
            <p:cNvSpPr txBox="1"/>
            <p:nvPr/>
          </p:nvSpPr>
          <p:spPr>
            <a:xfrm>
              <a:off x="5635698" y="-2884523"/>
              <a:ext cx="8442960" cy="4792506"/>
            </a:xfrm>
            <a:prstGeom prst="rect">
              <a:avLst/>
            </a:prstGeom>
            <a:noFill/>
            <a:scene3d>
              <a:camera prst="isometricOffAxis2Left"/>
              <a:lightRig rig="brightRoom" dir="t"/>
            </a:scene3d>
            <a:sp3d prstMaterial="matte"/>
          </p:spPr>
          <p:txBody>
            <a:bodyPr wrap="square" rtlCol="0">
              <a:sp3d extrusionH="342900" prstMaterial="translucentPowder"/>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700" b="0" i="0" u="none" strike="noStrike" kern="1200" cap="none" spc="0" normalizeH="0" baseline="0" noProof="0" dirty="0">
                  <a:ln>
                    <a:noFill/>
                  </a:ln>
                  <a:gradFill>
                    <a:gsLst>
                      <a:gs pos="100000">
                        <a:schemeClr val="accent2"/>
                      </a:gs>
                      <a:gs pos="4000">
                        <a:schemeClr val="accent1"/>
                      </a:gs>
                    </a:gsLst>
                    <a:path path="circle">
                      <a:fillToRect r="100000" b="100000"/>
                    </a:path>
                  </a:gradFill>
                  <a:effectLst/>
                  <a:uLnTx/>
                  <a:uFillTx/>
                  <a:latin typeface="OPPOSans H" panose="00020600040101010101" pitchFamily="18" charset="-122"/>
                  <a:ea typeface="OPPOSans H" panose="00020600040101010101" pitchFamily="18" charset="-122"/>
                  <a:cs typeface="OPPOSans H" panose="00020600040101010101" pitchFamily="18" charset="-122"/>
                </a:rPr>
                <a:t>02</a:t>
              </a:r>
              <a:endParaRPr kumimoji="0" lang="zh-CN" altLang="en-US" sz="28700" b="0" i="0" u="none" strike="noStrike" kern="1200" cap="none" spc="0" normalizeH="0" baseline="0" noProof="0" dirty="0">
                <a:ln>
                  <a:noFill/>
                </a:ln>
                <a:gradFill>
                  <a:gsLst>
                    <a:gs pos="100000">
                      <a:schemeClr val="accent2"/>
                    </a:gs>
                    <a:gs pos="4000">
                      <a:schemeClr val="accent1"/>
                    </a:gs>
                  </a:gsLst>
                  <a:path path="circle">
                    <a:fillToRect r="100000" b="100000"/>
                  </a:path>
                </a:gradFill>
                <a:effectLst/>
                <a:uLnTx/>
                <a:uFillTx/>
                <a:latin typeface="OPPOSans H" panose="00020600040101010101" pitchFamily="18" charset="-122"/>
                <a:ea typeface="OPPOSans H" panose="00020600040101010101" pitchFamily="18" charset="-122"/>
                <a:cs typeface="OPPOSans H" panose="00020600040101010101" pitchFamily="18" charset="-122"/>
              </a:endParaRPr>
            </a:p>
          </p:txBody>
        </p:sp>
        <p:sp>
          <p:nvSpPr>
            <p:cNvPr id="31" name="文本框 30">
              <a:extLst>
                <a:ext uri="{FF2B5EF4-FFF2-40B4-BE49-F238E27FC236}">
                  <a16:creationId xmlns:a16="http://schemas.microsoft.com/office/drawing/2014/main" id="{CD7F7AE7-113D-4463-81A2-7EBE28AEEA69}"/>
                </a:ext>
              </a:extLst>
            </p:cNvPr>
            <p:cNvSpPr txBox="1"/>
            <p:nvPr/>
          </p:nvSpPr>
          <p:spPr>
            <a:xfrm>
              <a:off x="5639566" y="-2870941"/>
              <a:ext cx="8442960" cy="4792506"/>
            </a:xfrm>
            <a:prstGeom prst="rect">
              <a:avLst/>
            </a:prstGeom>
            <a:noFill/>
            <a:scene3d>
              <a:camera prst="isometricOffAxis2Left"/>
              <a:lightRig rig="brightRoom" dir="t"/>
            </a:scene3d>
            <a:sp3d prstMaterial="matte"/>
          </p:spPr>
          <p:txBody>
            <a:bodyPr wrap="square" rtlCol="0">
              <a:sp3d extrusionH="342900" prstMaterial="translucentPowder"/>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700" b="0" i="0" u="none" strike="noStrike" kern="1200" cap="none" spc="0" normalizeH="0" baseline="0" noProof="0" dirty="0">
                  <a:ln>
                    <a:noFill/>
                  </a:ln>
                  <a:gradFill>
                    <a:gsLst>
                      <a:gs pos="100000">
                        <a:schemeClr val="accent2"/>
                      </a:gs>
                      <a:gs pos="4000">
                        <a:schemeClr val="accent1"/>
                      </a:gs>
                    </a:gsLst>
                    <a:path path="circle">
                      <a:fillToRect r="100000" b="100000"/>
                    </a:path>
                  </a:gradFill>
                  <a:effectLst>
                    <a:reflection blurRad="38100" stA="55000" endA="300" endPos="15000" dir="5400000" sy="-100000" algn="bl" rotWithShape="0"/>
                  </a:effectLst>
                  <a:uLnTx/>
                  <a:uFillTx/>
                  <a:latin typeface="OPPOSans H" panose="00020600040101010101" pitchFamily="18" charset="-122"/>
                  <a:ea typeface="OPPOSans H" panose="00020600040101010101" pitchFamily="18" charset="-122"/>
                  <a:cs typeface="OPPOSans H" panose="00020600040101010101" pitchFamily="18" charset="-122"/>
                </a:rPr>
                <a:t>02</a:t>
              </a:r>
              <a:endParaRPr kumimoji="0" lang="zh-CN" altLang="en-US" sz="28700" b="0" i="0" u="none" strike="noStrike" kern="1200" cap="none" spc="0" normalizeH="0" baseline="0" noProof="0" dirty="0">
                <a:ln>
                  <a:noFill/>
                </a:ln>
                <a:gradFill>
                  <a:gsLst>
                    <a:gs pos="100000">
                      <a:schemeClr val="accent2"/>
                    </a:gs>
                    <a:gs pos="4000">
                      <a:schemeClr val="accent1"/>
                    </a:gs>
                  </a:gsLst>
                  <a:path path="circle">
                    <a:fillToRect r="100000" b="100000"/>
                  </a:path>
                </a:gradFill>
                <a:effectLst>
                  <a:reflection blurRad="38100" stA="55000" endA="300" endPos="15000" dir="5400000" sy="-100000" algn="bl" rotWithShape="0"/>
                </a:effectLst>
                <a:uLnTx/>
                <a:uFillTx/>
                <a:latin typeface="OPPOSans H" panose="00020600040101010101" pitchFamily="18" charset="-122"/>
                <a:ea typeface="OPPOSans H" panose="00020600040101010101" pitchFamily="18" charset="-122"/>
                <a:cs typeface="OPPOSans H" panose="00020600040101010101" pitchFamily="18" charset="-122"/>
              </a:endParaRPr>
            </a:p>
          </p:txBody>
        </p:sp>
        <p:sp>
          <p:nvSpPr>
            <p:cNvPr id="32" name="文本框 31">
              <a:extLst>
                <a:ext uri="{FF2B5EF4-FFF2-40B4-BE49-F238E27FC236}">
                  <a16:creationId xmlns:a16="http://schemas.microsoft.com/office/drawing/2014/main" id="{F98823BE-CFA7-4B3D-89C6-9682F91410EF}"/>
                </a:ext>
              </a:extLst>
            </p:cNvPr>
            <p:cNvSpPr txBox="1"/>
            <p:nvPr/>
          </p:nvSpPr>
          <p:spPr>
            <a:xfrm>
              <a:off x="5467241" y="-2773423"/>
              <a:ext cx="8442960" cy="4792505"/>
            </a:xfrm>
            <a:prstGeom prst="rect">
              <a:avLst/>
            </a:prstGeom>
            <a:noFill/>
            <a:effectLst/>
            <a:scene3d>
              <a:camera prst="isometricOffAxis2Left"/>
              <a:lightRig rig="contrasting" dir="t"/>
            </a:scene3d>
            <a:sp3d prstMaterial="matte"/>
          </p:spPr>
          <p:txBody>
            <a:bodyPr wrap="square" rtlCol="0">
              <a:sp3d prstMaterial="translucentPowder"/>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700" b="0" i="0" u="none" strike="noStrike" kern="1200" cap="none" spc="0" normalizeH="0" baseline="0" noProof="0" dirty="0">
                  <a:ln>
                    <a:noFill/>
                  </a:ln>
                  <a:gradFill>
                    <a:gsLst>
                      <a:gs pos="100000">
                        <a:schemeClr val="accent1"/>
                      </a:gs>
                      <a:gs pos="4000">
                        <a:schemeClr val="accent2"/>
                      </a:gs>
                    </a:gsLst>
                    <a:path path="circle">
                      <a:fillToRect r="100000" b="100000"/>
                    </a:path>
                  </a:gradFill>
                  <a:effectLst>
                    <a:reflection blurRad="38100" stA="55000" endA="300" endPos="15000" dir="5400000" sy="-100000" algn="bl" rotWithShape="0"/>
                  </a:effectLst>
                  <a:uLnTx/>
                  <a:uFillTx/>
                  <a:latin typeface="OPPOSans H" panose="00020600040101010101" pitchFamily="18" charset="-122"/>
                  <a:ea typeface="OPPOSans H" panose="00020600040101010101" pitchFamily="18" charset="-122"/>
                  <a:cs typeface="OPPOSans H" panose="00020600040101010101" pitchFamily="18" charset="-122"/>
                </a:rPr>
                <a:t>02</a:t>
              </a:r>
              <a:endParaRPr kumimoji="0" lang="zh-CN" altLang="en-US" sz="28700" b="0" i="0" u="none" strike="noStrike" kern="1200" cap="none" spc="0" normalizeH="0" baseline="0" noProof="0" dirty="0">
                <a:ln>
                  <a:noFill/>
                </a:ln>
                <a:gradFill>
                  <a:gsLst>
                    <a:gs pos="100000">
                      <a:schemeClr val="accent1"/>
                    </a:gs>
                    <a:gs pos="4000">
                      <a:schemeClr val="accent2"/>
                    </a:gs>
                  </a:gsLst>
                  <a:path path="circle">
                    <a:fillToRect r="100000" b="100000"/>
                  </a:path>
                </a:gradFill>
                <a:effectLst>
                  <a:reflection blurRad="38100" stA="55000" endA="300" endPos="15000" dir="5400000" sy="-100000" algn="bl" rotWithShape="0"/>
                </a:effectLst>
                <a:uLnTx/>
                <a:uFillTx/>
                <a:latin typeface="OPPOSans H" panose="00020600040101010101" pitchFamily="18" charset="-122"/>
                <a:ea typeface="OPPOSans H" panose="00020600040101010101" pitchFamily="18" charset="-122"/>
                <a:cs typeface="OPPOSans H" panose="00020600040101010101" pitchFamily="18" charset="-122"/>
              </a:endParaRPr>
            </a:p>
          </p:txBody>
        </p:sp>
      </p:grpSp>
      <p:sp>
        <p:nvSpPr>
          <p:cNvPr id="7" name="文本框 6">
            <a:extLst>
              <a:ext uri="{FF2B5EF4-FFF2-40B4-BE49-F238E27FC236}">
                <a16:creationId xmlns:a16="http://schemas.microsoft.com/office/drawing/2014/main" id="{476A356C-DE75-441E-95C9-C39C56C54B34}"/>
              </a:ext>
            </a:extLst>
          </p:cNvPr>
          <p:cNvSpPr txBox="1"/>
          <p:nvPr/>
        </p:nvSpPr>
        <p:spPr>
          <a:xfrm>
            <a:off x="1934529" y="4659262"/>
            <a:ext cx="2796222" cy="830997"/>
          </a:xfrm>
          <a:prstGeom prst="rect">
            <a:avLst/>
          </a:prstGeom>
          <a:noFill/>
        </p:spPr>
        <p:txBody>
          <a:bodyPr wrap="square" rtlCol="0">
            <a:spAutoFit/>
          </a:bodyPr>
          <a:lstStyle/>
          <a:p>
            <a:pPr lvl="0">
              <a:defRPr/>
            </a:pPr>
            <a:r>
              <a:rPr lang="en-US" altLang="zh-CN" sz="2400" spc="120" dirty="0">
                <a:solidFill>
                  <a:schemeClr val="tx1">
                    <a:lumMod val="50000"/>
                    <a:lumOff val="50000"/>
                  </a:schemeClr>
                </a:solidFill>
                <a:latin typeface="思源宋体 CN Heavy" panose="02020900000000000000" pitchFamily="18" charset="-122"/>
                <a:ea typeface="思源宋体 CN Heavy" panose="02020900000000000000" pitchFamily="18" charset="-122"/>
                <a:cs typeface="OPPOSans B" panose="00020600040101010101" pitchFamily="18" charset="-122"/>
              </a:rPr>
              <a:t>Project</a:t>
            </a:r>
          </a:p>
          <a:p>
            <a:pPr lvl="0">
              <a:defRPr/>
            </a:pPr>
            <a:r>
              <a:rPr kumimoji="0" lang="en-US" altLang="zh-CN" sz="2400" b="0" i="0" u="none" strike="noStrike" kern="1200" cap="none" spc="120" normalizeH="0" baseline="0" noProof="0" dirty="0">
                <a:ln>
                  <a:noFill/>
                </a:ln>
                <a:solidFill>
                  <a:schemeClr val="tx1">
                    <a:lumMod val="50000"/>
                    <a:lumOff val="50000"/>
                  </a:schemeClr>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rPr>
              <a:t>Introduction</a:t>
            </a:r>
          </a:p>
        </p:txBody>
      </p:sp>
    </p:spTree>
    <p:extLst>
      <p:ext uri="{BB962C8B-B14F-4D97-AF65-F5344CB8AC3E}">
        <p14:creationId xmlns:p14="http://schemas.microsoft.com/office/powerpoint/2010/main" val="12218435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D492CC24-79E0-48CD-05F5-EF3FC9D50D56}"/>
              </a:ext>
            </a:extLst>
          </p:cNvPr>
          <p:cNvSpPr/>
          <p:nvPr/>
        </p:nvSpPr>
        <p:spPr>
          <a:xfrm>
            <a:off x="0" y="6858000"/>
            <a:ext cx="12233369" cy="3027269"/>
          </a:xfrm>
          <a:prstGeom prst="roundRect">
            <a:avLst>
              <a:gd name="adj" fmla="val 0"/>
            </a:avLst>
          </a:prstGeom>
          <a:gradFill flip="none" rotWithShape="1">
            <a:gsLst>
              <a:gs pos="27000">
                <a:schemeClr val="accent1">
                  <a:alpha val="95000"/>
                </a:schemeClr>
              </a:gs>
              <a:gs pos="100000">
                <a:schemeClr val="accent1">
                  <a:alpha val="32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3" name="组合 2">
            <a:extLst>
              <a:ext uri="{FF2B5EF4-FFF2-40B4-BE49-F238E27FC236}">
                <a16:creationId xmlns:a16="http://schemas.microsoft.com/office/drawing/2014/main" id="{2DCB2A3B-32F1-4DA9-8204-A5210F7DD28C}"/>
              </a:ext>
            </a:extLst>
          </p:cNvPr>
          <p:cNvGrpSpPr/>
          <p:nvPr/>
        </p:nvGrpSpPr>
        <p:grpSpPr>
          <a:xfrm>
            <a:off x="526374" y="553732"/>
            <a:ext cx="2911485" cy="523220"/>
            <a:chOff x="526375" y="426732"/>
            <a:chExt cx="2716212" cy="523220"/>
          </a:xfrm>
        </p:grpSpPr>
        <p:sp>
          <p:nvSpPr>
            <p:cNvPr id="66" name="椭圆 65">
              <a:extLst>
                <a:ext uri="{FF2B5EF4-FFF2-40B4-BE49-F238E27FC236}">
                  <a16:creationId xmlns:a16="http://schemas.microsoft.com/office/drawing/2014/main" id="{B5A4B239-F9C6-4D6F-A275-E17C7B688704}"/>
                </a:ext>
              </a:extLst>
            </p:cNvPr>
            <p:cNvSpPr/>
            <p:nvPr/>
          </p:nvSpPr>
          <p:spPr>
            <a:xfrm>
              <a:off x="2460210" y="521655"/>
              <a:ext cx="333374" cy="3333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2" name="文本框 41">
              <a:extLst>
                <a:ext uri="{FF2B5EF4-FFF2-40B4-BE49-F238E27FC236}">
                  <a16:creationId xmlns:a16="http://schemas.microsoft.com/office/drawing/2014/main" id="{40C8F386-11D5-4867-9AE9-0799206D8F12}"/>
                </a:ext>
              </a:extLst>
            </p:cNvPr>
            <p:cNvSpPr txBox="1"/>
            <p:nvPr/>
          </p:nvSpPr>
          <p:spPr>
            <a:xfrm>
              <a:off x="526375" y="426732"/>
              <a:ext cx="27162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spc="120" dirty="0">
                  <a:solidFill>
                    <a:schemeClr val="accent1"/>
                  </a:solidFill>
                  <a:latin typeface="思源宋体 CN Heavy" panose="02020900000000000000" pitchFamily="18" charset="-122"/>
                  <a:ea typeface="思源宋体 CN Heavy" panose="02020900000000000000" pitchFamily="18" charset="-122"/>
                  <a:cs typeface="OPPOSans B" panose="00020600040101010101" pitchFamily="18" charset="-122"/>
                </a:rPr>
                <a:t>作品介绍</a:t>
              </a:r>
              <a:endParaRPr kumimoji="0" lang="zh-CN" altLang="en-US" sz="2800" b="0" i="0" u="none" strike="noStrike" kern="1200" cap="none" spc="120" normalizeH="0" baseline="0" noProof="0" dirty="0">
                <a:ln>
                  <a:noFill/>
                </a:ln>
                <a:solidFill>
                  <a:schemeClr val="accent1"/>
                </a:solidFill>
                <a:effectLst/>
                <a:uLnTx/>
                <a:uFillTx/>
                <a:latin typeface="思源宋体 CN Heavy" panose="02020900000000000000" pitchFamily="18" charset="-122"/>
                <a:ea typeface="思源宋体 CN Heavy" panose="02020900000000000000" pitchFamily="18" charset="-122"/>
                <a:cs typeface="OPPOSans B" panose="00020600040101010101" pitchFamily="18" charset="-122"/>
              </a:endParaRPr>
            </a:p>
          </p:txBody>
        </p:sp>
      </p:grpSp>
      <p:pic>
        <p:nvPicPr>
          <p:cNvPr id="41" name="图片 40" descr="城市街道与高楼大厦的路上&#10;&#10;描述已自动生成">
            <a:extLst>
              <a:ext uri="{FF2B5EF4-FFF2-40B4-BE49-F238E27FC236}">
                <a16:creationId xmlns:a16="http://schemas.microsoft.com/office/drawing/2014/main" id="{E4480956-BB33-4384-9511-22813C610FE2}"/>
              </a:ext>
            </a:extLst>
          </p:cNvPr>
          <p:cNvPicPr>
            <a:picLocks noChangeAspect="1"/>
          </p:cNvPicPr>
          <p:nvPr/>
        </p:nvPicPr>
        <p:blipFill>
          <a:blip r:embed="rId2">
            <a:extLst>
              <a:ext uri="{28A0092B-C50C-407E-A947-70E740481C1C}">
                <a14:useLocalDpi xmlns:a14="http://schemas.microsoft.com/office/drawing/2010/main" val="0"/>
              </a:ext>
            </a:extLst>
          </a:blip>
          <a:srcRect t="24839" b="49851"/>
          <a:stretch>
            <a:fillRect/>
          </a:stretch>
        </p:blipFill>
        <p:spPr>
          <a:xfrm>
            <a:off x="0" y="2153909"/>
            <a:ext cx="12192000" cy="2057400"/>
          </a:xfrm>
          <a:custGeom>
            <a:avLst/>
            <a:gdLst>
              <a:gd name="connsiteX0" fmla="*/ 0 w 12192000"/>
              <a:gd name="connsiteY0" fmla="*/ 0 h 2057400"/>
              <a:gd name="connsiteX1" fmla="*/ 12192000 w 12192000"/>
              <a:gd name="connsiteY1" fmla="*/ 0 h 2057400"/>
              <a:gd name="connsiteX2" fmla="*/ 12192000 w 12192000"/>
              <a:gd name="connsiteY2" fmla="*/ 2057400 h 2057400"/>
              <a:gd name="connsiteX3" fmla="*/ 0 w 12192000"/>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12192000" h="2057400">
                <a:moveTo>
                  <a:pt x="0" y="0"/>
                </a:moveTo>
                <a:lnTo>
                  <a:pt x="12192000" y="0"/>
                </a:lnTo>
                <a:lnTo>
                  <a:pt x="12192000" y="2057400"/>
                </a:lnTo>
                <a:lnTo>
                  <a:pt x="0" y="2057400"/>
                </a:lnTo>
                <a:close/>
              </a:path>
            </a:pathLst>
          </a:custGeom>
        </p:spPr>
      </p:pic>
      <p:sp>
        <p:nvSpPr>
          <p:cNvPr id="24" name="矩形: 圆角 23">
            <a:extLst>
              <a:ext uri="{FF2B5EF4-FFF2-40B4-BE49-F238E27FC236}">
                <a16:creationId xmlns:a16="http://schemas.microsoft.com/office/drawing/2014/main" id="{88B13662-0AB2-4C01-A5EF-73AFD195062F}"/>
              </a:ext>
            </a:extLst>
          </p:cNvPr>
          <p:cNvSpPr/>
          <p:nvPr/>
        </p:nvSpPr>
        <p:spPr>
          <a:xfrm>
            <a:off x="0" y="3830731"/>
            <a:ext cx="12233369" cy="3027269"/>
          </a:xfrm>
          <a:prstGeom prst="roundRect">
            <a:avLst>
              <a:gd name="adj" fmla="val 0"/>
            </a:avLst>
          </a:prstGeom>
          <a:gradFill flip="none" rotWithShape="1">
            <a:gsLst>
              <a:gs pos="27000">
                <a:schemeClr val="accent1">
                  <a:alpha val="95000"/>
                </a:schemeClr>
              </a:gs>
              <a:gs pos="100000">
                <a:schemeClr val="accent1">
                  <a:alpha val="32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5" name="文本框 14">
            <a:extLst>
              <a:ext uri="{FF2B5EF4-FFF2-40B4-BE49-F238E27FC236}">
                <a16:creationId xmlns:a16="http://schemas.microsoft.com/office/drawing/2014/main" id="{D29016A3-0D7D-49C6-B4FB-8BAD68BAFACA}"/>
              </a:ext>
            </a:extLst>
          </p:cNvPr>
          <p:cNvSpPr txBox="1"/>
          <p:nvPr/>
        </p:nvSpPr>
        <p:spPr>
          <a:xfrm>
            <a:off x="-6251622" y="1339579"/>
            <a:ext cx="6094926" cy="584775"/>
          </a:xfrm>
          <a:prstGeom prst="rect">
            <a:avLst/>
          </a:prstGeom>
          <a:noFill/>
        </p:spPr>
        <p:txBody>
          <a:bodyPr wrap="square">
            <a:spAutoFit/>
          </a:bodyPr>
          <a:lstStyle/>
          <a:p>
            <a:r>
              <a:rPr lang="zh-CN" altLang="en-US" sz="3200" b="1" dirty="0">
                <a:effectLst/>
                <a:latin typeface="MicrosoftYaHei-Bold"/>
              </a:rPr>
              <a:t>创新点、技术指标及设计目的</a:t>
            </a:r>
            <a:r>
              <a:rPr lang="en-US" altLang="zh-CN" sz="3200" b="1" dirty="0">
                <a:effectLst/>
                <a:latin typeface="MicrosoftYaHei-Bold"/>
              </a:rPr>
              <a:t>:</a:t>
            </a:r>
            <a:endParaRPr lang="zh-CN" altLang="en-US" sz="3200" dirty="0"/>
          </a:p>
        </p:txBody>
      </p:sp>
      <p:sp>
        <p:nvSpPr>
          <p:cNvPr id="2" name="文本框 1">
            <a:extLst>
              <a:ext uri="{FF2B5EF4-FFF2-40B4-BE49-F238E27FC236}">
                <a16:creationId xmlns:a16="http://schemas.microsoft.com/office/drawing/2014/main" id="{EB7DCEFD-CC78-54EC-74F6-E64613F21E1B}"/>
              </a:ext>
            </a:extLst>
          </p:cNvPr>
          <p:cNvSpPr txBox="1"/>
          <p:nvPr/>
        </p:nvSpPr>
        <p:spPr>
          <a:xfrm>
            <a:off x="526374" y="4395492"/>
            <a:ext cx="11249696" cy="1236621"/>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4000" b="1"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rPr>
              <a:t>YAA</a:t>
            </a:r>
            <a:r>
              <a:rPr kumimoji="0" lang="en-US" altLang="zh-CN"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rPr>
              <a:t> </a:t>
            </a:r>
            <a:r>
              <a:rPr lang="zh-CN" altLang="en-US" sz="2400" spc="12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意思是：又一个智能体（</a:t>
            </a:r>
            <a:r>
              <a:rPr lang="en-US" altLang="zh-CN" sz="2400" spc="12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Yet Another Agent</a:t>
            </a:r>
            <a:r>
              <a:rPr lang="zh-CN" altLang="en-US" sz="2400" spc="120" dirty="0">
                <a:solidFill>
                  <a:schemeClr val="bg1"/>
                </a:solidFill>
                <a:latin typeface="OPPOSans R" panose="00020600040101010101" pitchFamily="18" charset="-122"/>
                <a:ea typeface="OPPOSans R" panose="00020600040101010101" pitchFamily="18" charset="-122"/>
                <a:cs typeface="OPPOSans R" panose="00020600040101010101" pitchFamily="18" charset="-122"/>
              </a:rPr>
              <a:t>），是一个能分析理解自然语言指示，自动创建、规划、执行、验证任务的智能体。</a:t>
            </a:r>
            <a:endParaRPr kumimoji="0" lang="zh-CN" altLang="en-US" sz="2400" b="0" i="0" u="none" strike="noStrike" kern="1200" cap="none" spc="120" normalizeH="0" baseline="0" noProof="0" dirty="0">
              <a:ln>
                <a:noFill/>
              </a:ln>
              <a:solidFill>
                <a:schemeClr val="bg1"/>
              </a:solidFill>
              <a:effectLst/>
              <a:uLnTx/>
              <a:uFillTx/>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17167181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主题​​">
  <a:themeElements>
    <a:clrScheme name="自定义 7">
      <a:dk1>
        <a:sysClr val="windowText" lastClr="000000"/>
      </a:dk1>
      <a:lt1>
        <a:sysClr val="window" lastClr="FFFFFF"/>
      </a:lt1>
      <a:dk2>
        <a:srgbClr val="44546A"/>
      </a:dk2>
      <a:lt2>
        <a:srgbClr val="E7E6E6"/>
      </a:lt2>
      <a:accent1>
        <a:srgbClr val="136F5B"/>
      </a:accent1>
      <a:accent2>
        <a:srgbClr val="C3F5EA"/>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100000">
              <a:schemeClr val="accent1">
                <a:alpha val="35000"/>
              </a:schemeClr>
            </a:gs>
            <a:gs pos="0">
              <a:schemeClr val="accent2">
                <a:alpha val="90000"/>
              </a:schemeClr>
            </a:gs>
          </a:gsLst>
          <a:path path="circle">
            <a:fillToRect r="100000" b="100000"/>
          </a:path>
        </a:gradFill>
        <a:ln>
          <a:noFill/>
        </a:ln>
      </a:spPr>
      <a:bodyPr wrap="square" rtlCol="0" anchor="ctr">
        <a:sp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3481</TotalTime>
  <Words>1867</Words>
  <Application>Microsoft Office PowerPoint</Application>
  <PresentationFormat>宽屏</PresentationFormat>
  <Paragraphs>252</Paragraphs>
  <Slides>28</Slides>
  <Notes>9</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28</vt:i4>
      </vt:variant>
    </vt:vector>
  </HeadingPairs>
  <TitlesOfParts>
    <vt:vector size="44" baseType="lpstr">
      <vt:lpstr>DeepSeek-CJK-patch</vt:lpstr>
      <vt:lpstr>MicrosoftYaHei-Bold</vt:lpstr>
      <vt:lpstr>OPPOSans B</vt:lpstr>
      <vt:lpstr>OPPOSans H</vt:lpstr>
      <vt:lpstr>OPPOSans R</vt:lpstr>
      <vt:lpstr>Roboto Regular</vt:lpstr>
      <vt:lpstr>等线</vt:lpstr>
      <vt:lpstr>方正粗黑宋简体</vt:lpstr>
      <vt:lpstr>华文宋体</vt:lpstr>
      <vt:lpstr>华文新魏</vt:lpstr>
      <vt:lpstr>华文中宋</vt:lpstr>
      <vt:lpstr>思源黑体 CN Bold</vt:lpstr>
      <vt:lpstr>思源宋体 CN Heavy</vt:lpstr>
      <vt:lpstr>思源宋体 Heavy</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8038</dc:creator>
  <cp:lastModifiedBy>PJ568 ​</cp:lastModifiedBy>
  <cp:revision>156</cp:revision>
  <dcterms:created xsi:type="dcterms:W3CDTF">2021-10-31T13:10:22Z</dcterms:created>
  <dcterms:modified xsi:type="dcterms:W3CDTF">2025-04-10T04:08:31Z</dcterms:modified>
</cp:coreProperties>
</file>